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5"/>
  </p:handoutMasterIdLst>
  <p:sldIdLst>
    <p:sldId id="257" r:id="rId2"/>
    <p:sldId id="283" r:id="rId3"/>
    <p:sldId id="258" r:id="rId4"/>
    <p:sldId id="259" r:id="rId5"/>
    <p:sldId id="269" r:id="rId6"/>
    <p:sldId id="265" r:id="rId7"/>
    <p:sldId id="266" r:id="rId8"/>
    <p:sldId id="284" r:id="rId9"/>
    <p:sldId id="285" r:id="rId10"/>
    <p:sldId id="286" r:id="rId11"/>
    <p:sldId id="287" r:id="rId12"/>
    <p:sldId id="268" r:id="rId13"/>
    <p:sldId id="267" r:id="rId14"/>
    <p:sldId id="260" r:id="rId15"/>
    <p:sldId id="262" r:id="rId16"/>
    <p:sldId id="263" r:id="rId17"/>
    <p:sldId id="264" r:id="rId18"/>
    <p:sldId id="270" r:id="rId19"/>
    <p:sldId id="280" r:id="rId20"/>
    <p:sldId id="276" r:id="rId21"/>
    <p:sldId id="277" r:id="rId22"/>
    <p:sldId id="279" r:id="rId23"/>
    <p:sldId id="261" r:id="rId2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1A5FAA-C94D-491D-819F-3A70FA9C10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5123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</p:grpSp>
      <p:sp>
        <p:nvSpPr>
          <p:cNvPr id="512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38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3B58E62-C3F9-47FB-9800-50D69AEAC9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E3F47F-C0FB-43D5-A999-246F0C7044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9E8548-D8C5-47A2-AE68-E3F534054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370013" y="301625"/>
            <a:ext cx="7313612" cy="5640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0FC0112-1C5B-4241-8128-AFBAF37759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6C5114-57C4-4FE1-88C1-D38CD7B2B0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1F0037-82F8-47D7-B853-AC3A67244F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C5D5F-3E59-4175-A42D-4F91A8B37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F3EAB-1B37-4062-AA09-898B0D2CD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D86664-FBB9-4C0B-8623-12FC0131D8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D15B68-DDDC-4EC6-A764-80B669F4C7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D6152-3022-49FA-98CA-EE2BFA229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B4F9A2-4282-408A-A1C8-B2ACAEDAF9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charset="0"/>
                <a:cs typeface="Arial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cs typeface="Arial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cs typeface="+mn-cs"/>
              </a:defRPr>
            </a:lvl1pPr>
          </a:lstStyle>
          <a:p>
            <a:fld id="{89E796DA-6F5C-4B00-81A0-D9B1BE1E5F6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dmbe.virginia.gov/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doli.virgini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dacs.virginia.gov/" TargetMode="External"/><Relationship Id="rId5" Type="http://schemas.openxmlformats.org/officeDocument/2006/relationships/hyperlink" Target="http://www.craterpdc.state.va.us/" TargetMode="External"/><Relationship Id="rId4" Type="http://schemas.openxmlformats.org/officeDocument/2006/relationships/hyperlink" Target="http://www.cvptac.org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wc.virginia.gov/" TargetMode="External"/><Relationship Id="rId2" Type="http://schemas.openxmlformats.org/officeDocument/2006/relationships/hyperlink" Target="http://www.virginiado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esvirginia.org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vbia.org/" TargetMode="External"/><Relationship Id="rId3" Type="http://schemas.openxmlformats.org/officeDocument/2006/relationships/hyperlink" Target="http://www.exportvirginia.org/" TargetMode="External"/><Relationship Id="rId7" Type="http://schemas.openxmlformats.org/officeDocument/2006/relationships/hyperlink" Target="http://www.nvnv.org/" TargetMode="External"/><Relationship Id="rId2" Type="http://schemas.openxmlformats.org/officeDocument/2006/relationships/hyperlink" Target="http://www.vcc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ore.org/" TargetMode="External"/><Relationship Id="rId5" Type="http://schemas.openxmlformats.org/officeDocument/2006/relationships/hyperlink" Target="http://www.vasbdc.org/" TargetMode="External"/><Relationship Id="rId4" Type="http://schemas.openxmlformats.org/officeDocument/2006/relationships/hyperlink" Target="http://www.business.virginia.gov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mailto:thayes@mycapitalsource.org" TargetMode="External"/><Relationship Id="rId3" Type="http://schemas.openxmlformats.org/officeDocument/2006/relationships/hyperlink" Target="http://www.vasbdc.org/" TargetMode="External"/><Relationship Id="rId7" Type="http://schemas.openxmlformats.org/officeDocument/2006/relationships/hyperlink" Target="http://www.vdba.virginia.gov/financing/crd" TargetMode="External"/><Relationship Id="rId2" Type="http://schemas.openxmlformats.org/officeDocument/2006/relationships/hyperlink" Target="http://www.vdba.virginia.gov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fminton@aol.com" TargetMode="External"/><Relationship Id="rId5" Type="http://schemas.openxmlformats.org/officeDocument/2006/relationships/hyperlink" Target="http://www.vatc.org/" TargetMode="External"/><Relationship Id="rId4" Type="http://schemas.openxmlformats.org/officeDocument/2006/relationships/hyperlink" Target="http://www.sba.gov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atc.org/" TargetMode="External"/><Relationship Id="rId2" Type="http://schemas.openxmlformats.org/officeDocument/2006/relationships/hyperlink" Target="http://www.score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esvirginia.org/" TargetMode="External"/><Relationship Id="rId5" Type="http://schemas.openxmlformats.org/officeDocument/2006/relationships/hyperlink" Target="http://www.vectec.org/" TargetMode="External"/><Relationship Id="rId4" Type="http://schemas.openxmlformats.org/officeDocument/2006/relationships/hyperlink" Target="http://www.vdacs.virginia.gov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mailto:David.Fuller@vdba.virginia.gov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2895600"/>
            <a:ext cx="7462838" cy="3505200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b="1">
                <a:latin typeface="Felix Titling" pitchFamily="82" charset="0"/>
              </a:rPr>
              <a:t>Strategies for Growing Your Business</a:t>
            </a:r>
          </a:p>
          <a:p>
            <a:pPr algn="ctr">
              <a:lnSpc>
                <a:spcPct val="90000"/>
              </a:lnSpc>
            </a:pPr>
            <a:r>
              <a:rPr lang="en-US">
                <a:latin typeface="Felix Titling" pitchFamily="82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n-US">
                <a:latin typeface="Felix Titling" pitchFamily="82" charset="0"/>
              </a:rPr>
              <a:t>Maximizing Business Opportunities Employer Conference</a:t>
            </a:r>
          </a:p>
          <a:p>
            <a:pPr algn="ctr">
              <a:lnSpc>
                <a:spcPct val="90000"/>
              </a:lnSpc>
            </a:pPr>
            <a:endParaRPr lang="en-US">
              <a:latin typeface="Felix Titling" pitchFamily="82" charset="0"/>
            </a:endParaRPr>
          </a:p>
          <a:p>
            <a:pPr algn="ctr">
              <a:lnSpc>
                <a:spcPct val="90000"/>
              </a:lnSpc>
            </a:pPr>
            <a:r>
              <a:rPr lang="en-US">
                <a:latin typeface="Felix Titling" pitchFamily="82" charset="0"/>
              </a:rPr>
              <a:t>October 12, 2011</a:t>
            </a:r>
          </a:p>
          <a:p>
            <a:pPr algn="ctr">
              <a:lnSpc>
                <a:spcPct val="90000"/>
              </a:lnSpc>
            </a:pPr>
            <a:r>
              <a:rPr lang="en-US">
                <a:latin typeface="Felix Titling" pitchFamily="82" charset="0"/>
              </a:rPr>
              <a:t>Roanoke, VA</a:t>
            </a:r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752600" y="0"/>
          <a:ext cx="6648450" cy="2209800"/>
        </p:xfrm>
        <a:graphic>
          <a:graphicData uri="http://schemas.openxmlformats.org/presentationml/2006/ole">
            <p:oleObj spid="_x0000_s6147" name="Photo Editor Photo" r:id="rId3" imgW="8573697" imgH="3258005" progId="MSPhotoEd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94" name="Group 58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7070727"/>
        </p:xfrm>
        <a:graphic>
          <a:graphicData uri="http://schemas.openxmlformats.org/drawingml/2006/table">
            <a:tbl>
              <a:tblPr/>
              <a:tblGrid>
                <a:gridCol w="1708150"/>
                <a:gridCol w="2098675"/>
                <a:gridCol w="2867025"/>
                <a:gridCol w="2470150"/>
              </a:tblGrid>
              <a:tr h="758825">
                <a:tc>
                  <a:txBody>
                    <a:bodyPr/>
                    <a:lstStyle/>
                    <a:p>
                      <a:pPr marL="0" marR="0" lvl="0" indent="0" algn="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EXISTING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BUSINESS  &amp;RETENTION 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GROWTH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Components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Sales &amp; Profit Growth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Company Stabilization</a:t>
                      </a:r>
                    </a:p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&amp; Retention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Workforce &amp; Location Expansion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Desired Characteristics/ Appropriate State Involvement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-Plentiful workforce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-Ready access to customer markets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-Available capital for growth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-Low business cost, good economic climate, reasonable regulatory environment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-Competitive state for targeted/desired industry types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-Plentiful and well-trained workforce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3300413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Current State Assistance Programs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-DMBE –SWAM certification &amp; management assistance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-VDACS – VA’s Finest, Agribusiness, economic development services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Assistance with selling to the state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VALET, AIM, selling internationally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-VA Economic Bridge – Workforce Services/Return to Roots program, Pipeline/Private-to-private matchmaking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-VECTEC – Technology solutions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-VCCS – Workforce Services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-DRS – ADA &amp; disability etiquette training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-VT/Cooperative Extension – Agritourism, home-based microbusiness assistance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-VT/VPMEP – Manufacturing assistance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-DOF – Certified Prescribed Burn program, Timber harvesting water duality, F.S. Economic Action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-DOLI – SHARP &amp; VPP programs, Labor/Employee Law assistance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-DEQ – VACAN assistance network, environmental enhancement, Small Business Assistance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-DEMS – Continuity planning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Advocacy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Existing Business Retention &amp; Expansion Forum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-DMME – Small Mine Safety Service &amp; small operator assistance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Program managers/marketing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Site selection services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Major, small &amp; retraining workforce incentive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-VCCS – Workforce services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VSBFA loan programs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-DMBE – PACE program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Federal Programs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-USDA – Loan programs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-SCORE – Mentoring &amp; counseling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-PTAC – Selling to the Feds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-SBA – Loan programs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Private Resources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-Local Chamber of Commerce – Private-to-private networking &amp; events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-VBIA – Logistics and location support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-VBIA – Logistics and location support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119" name="Group 63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095500"/>
                <a:gridCol w="2447925"/>
                <a:gridCol w="2333625"/>
                <a:gridCol w="2266950"/>
              </a:tblGrid>
              <a:tr h="800100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NEW BUSINESS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RECRUITMENT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Components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Identification of Prospects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Marketing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Relocation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Desired Characteristics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-Targeted prospects in high-growth industries with well-paying jobs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-Infrastructure in place to support prospects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-Build the Virginia brand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-Seamless relocation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-Supportive localities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Current State Assistance Programs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Research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-BRAC – Commission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Project Management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Governor’s Opportunity Fund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Trade missions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-VEDP – Project Management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089275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Private Resources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-ED Consultants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-Commercial contractors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-ED allies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-Relocation companies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-Banks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What Do We Do With the Knowledge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Develop a robust plan</a:t>
            </a:r>
          </a:p>
          <a:p>
            <a:pPr lvl="1">
              <a:lnSpc>
                <a:spcPct val="90000"/>
              </a:lnSpc>
            </a:pPr>
            <a:r>
              <a:rPr lang="en-US"/>
              <a:t>Adopt a Plan-Do-Check-Act Circle</a:t>
            </a:r>
          </a:p>
          <a:p>
            <a:pPr lvl="1">
              <a:lnSpc>
                <a:spcPct val="90000"/>
              </a:lnSpc>
            </a:pPr>
            <a:r>
              <a:rPr lang="en-US"/>
              <a:t>Walk before you run</a:t>
            </a:r>
          </a:p>
          <a:p>
            <a:pPr lvl="1">
              <a:lnSpc>
                <a:spcPct val="90000"/>
              </a:lnSpc>
            </a:pPr>
            <a:r>
              <a:rPr lang="en-US"/>
              <a:t>Create enthusiasm – it starts with you</a:t>
            </a:r>
          </a:p>
          <a:p>
            <a:pPr>
              <a:lnSpc>
                <a:spcPct val="90000"/>
              </a:lnSpc>
            </a:pPr>
            <a:r>
              <a:rPr lang="en-US"/>
              <a:t>Ask for help</a:t>
            </a:r>
          </a:p>
          <a:p>
            <a:pPr lvl="1">
              <a:lnSpc>
                <a:spcPct val="90000"/>
              </a:lnSpc>
            </a:pPr>
            <a:r>
              <a:rPr lang="en-US"/>
              <a:t>Seek criticism</a:t>
            </a:r>
          </a:p>
          <a:p>
            <a:pPr lvl="1">
              <a:lnSpc>
                <a:spcPct val="90000"/>
              </a:lnSpc>
            </a:pPr>
            <a:r>
              <a:rPr lang="en-US"/>
              <a:t>Adapt/Adjust/Think forward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the Impact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Appreciation and Recognition</a:t>
            </a:r>
          </a:p>
          <a:p>
            <a:r>
              <a:rPr lang="en-US"/>
              <a:t>Improved products and services</a:t>
            </a:r>
          </a:p>
          <a:p>
            <a:r>
              <a:rPr lang="en-US"/>
              <a:t>Improved service/continuity</a:t>
            </a:r>
          </a:p>
          <a:p>
            <a:r>
              <a:rPr lang="en-US"/>
              <a:t>Develop/Mature customer relationships</a:t>
            </a:r>
          </a:p>
          <a:p>
            <a:r>
              <a:rPr lang="en-US"/>
              <a:t>Creation of ambassadors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Strategies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/>
              <a:t>Expand your horizons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markets</a:t>
            </a:r>
          </a:p>
          <a:p>
            <a:pPr lvl="1">
              <a:lnSpc>
                <a:spcPct val="90000"/>
              </a:lnSpc>
            </a:pPr>
            <a:r>
              <a:rPr lang="en-US"/>
              <a:t>Cross promotion</a:t>
            </a:r>
          </a:p>
          <a:p>
            <a:pPr lvl="1">
              <a:lnSpc>
                <a:spcPct val="90000"/>
              </a:lnSpc>
            </a:pPr>
            <a:r>
              <a:rPr lang="en-US"/>
              <a:t>Take Advantages</a:t>
            </a:r>
          </a:p>
          <a:p>
            <a:pPr>
              <a:lnSpc>
                <a:spcPct val="90000"/>
              </a:lnSpc>
            </a:pPr>
            <a:r>
              <a:rPr lang="en-US" b="1"/>
              <a:t>Sell to public entities</a:t>
            </a:r>
          </a:p>
          <a:p>
            <a:pPr lvl="1">
              <a:lnSpc>
                <a:spcPct val="90000"/>
              </a:lnSpc>
            </a:pPr>
            <a:r>
              <a:rPr lang="en-US"/>
              <a:t>Local (municipalities, schools)</a:t>
            </a:r>
          </a:p>
          <a:p>
            <a:pPr lvl="1">
              <a:lnSpc>
                <a:spcPct val="90000"/>
              </a:lnSpc>
            </a:pPr>
            <a:r>
              <a:rPr lang="en-US"/>
              <a:t>State</a:t>
            </a:r>
          </a:p>
          <a:p>
            <a:pPr lvl="1">
              <a:lnSpc>
                <a:spcPct val="90000"/>
              </a:lnSpc>
            </a:pPr>
            <a:r>
              <a:rPr lang="en-US"/>
              <a:t>Federal</a:t>
            </a:r>
          </a:p>
          <a:p>
            <a:pPr>
              <a:lnSpc>
                <a:spcPct val="90000"/>
              </a:lnSpc>
            </a:pPr>
            <a:r>
              <a:rPr lang="en-US" b="1"/>
              <a:t>Partner with others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Expand Your Horizons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500"/>
              <a:t>Market knowledge and utilization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Follow the money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Follow the customers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Lead the charge</a:t>
            </a:r>
          </a:p>
          <a:p>
            <a:pPr>
              <a:lnSpc>
                <a:spcPct val="90000"/>
              </a:lnSpc>
            </a:pPr>
            <a:r>
              <a:rPr lang="en-US" sz="2500"/>
              <a:t>Growth markets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Where/how large/my product fit</a:t>
            </a:r>
          </a:p>
          <a:p>
            <a:pPr>
              <a:lnSpc>
                <a:spcPct val="90000"/>
              </a:lnSpc>
            </a:pPr>
            <a:r>
              <a:rPr lang="en-US" sz="2500"/>
              <a:t>Industry segmentation</a:t>
            </a:r>
          </a:p>
          <a:p>
            <a:pPr lvl="1">
              <a:lnSpc>
                <a:spcPct val="90000"/>
              </a:lnSpc>
            </a:pPr>
            <a:r>
              <a:rPr lang="en-US" sz="2100"/>
              <a:t>Clusters and timing</a:t>
            </a:r>
          </a:p>
          <a:p>
            <a:pPr lvl="2">
              <a:lnSpc>
                <a:spcPct val="90000"/>
              </a:lnSpc>
            </a:pPr>
            <a:r>
              <a:rPr lang="en-US"/>
              <a:t>Examples: Tourism, Sesquicentennial</a:t>
            </a:r>
          </a:p>
          <a:p>
            <a:pPr>
              <a:lnSpc>
                <a:spcPct val="90000"/>
              </a:lnSpc>
            </a:pPr>
            <a:r>
              <a:rPr lang="en-US" sz="2500"/>
              <a:t>Cross Sell</a:t>
            </a:r>
          </a:p>
          <a:p>
            <a:pPr>
              <a:lnSpc>
                <a:spcPct val="90000"/>
              </a:lnSpc>
            </a:pPr>
            <a:endParaRPr lang="en-US" sz="25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Government Sales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An expansion plan, not a substitute</a:t>
            </a:r>
          </a:p>
          <a:p>
            <a:pPr>
              <a:lnSpc>
                <a:spcPct val="80000"/>
              </a:lnSpc>
            </a:pPr>
            <a:r>
              <a:rPr lang="en-US" sz="2100"/>
              <a:t>Markets size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Virginia, $5B; Local, $5B; Federal,$350B</a:t>
            </a:r>
          </a:p>
          <a:p>
            <a:pPr>
              <a:lnSpc>
                <a:spcPct val="80000"/>
              </a:lnSpc>
            </a:pPr>
            <a:r>
              <a:rPr lang="en-US" sz="2100"/>
              <a:t>Research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Invest your time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Ask questions</a:t>
            </a:r>
          </a:p>
          <a:p>
            <a:pPr>
              <a:lnSpc>
                <a:spcPct val="80000"/>
              </a:lnSpc>
            </a:pPr>
            <a:r>
              <a:rPr lang="en-US" sz="2100"/>
              <a:t>Take Advantage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SWAM, HUB Zone, Enterprise Zone, Arts Zone, Technology Zone, 8(A), Small Disadvantaged, Woman Owned, etc.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en-US" sz="1900"/>
              <a:t>Tools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Virginia Department of Business Assistance (VDBA)</a:t>
            </a:r>
          </a:p>
          <a:p>
            <a:pPr lvl="1">
              <a:lnSpc>
                <a:spcPct val="80000"/>
              </a:lnSpc>
            </a:pPr>
            <a:r>
              <a:rPr lang="en-US" sz="1900"/>
              <a:t>Procurement Technical Assistance Centers (PTAC)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Partner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Why</a:t>
            </a:r>
          </a:p>
          <a:p>
            <a:pPr lvl="1">
              <a:lnSpc>
                <a:spcPct val="90000"/>
              </a:lnSpc>
            </a:pPr>
            <a:r>
              <a:rPr lang="en-US"/>
              <a:t>Competency</a:t>
            </a:r>
          </a:p>
          <a:p>
            <a:pPr lvl="1">
              <a:lnSpc>
                <a:spcPct val="90000"/>
              </a:lnSpc>
            </a:pPr>
            <a:r>
              <a:rPr lang="en-US"/>
              <a:t>Size/geography</a:t>
            </a:r>
          </a:p>
          <a:p>
            <a:pPr lvl="1">
              <a:lnSpc>
                <a:spcPct val="90000"/>
              </a:lnSpc>
            </a:pPr>
            <a:r>
              <a:rPr lang="en-US"/>
              <a:t>Modest cost</a:t>
            </a:r>
          </a:p>
          <a:p>
            <a:pPr>
              <a:lnSpc>
                <a:spcPct val="90000"/>
              </a:lnSpc>
            </a:pPr>
            <a:r>
              <a:rPr lang="en-US"/>
              <a:t>How</a:t>
            </a:r>
          </a:p>
          <a:p>
            <a:pPr lvl="1">
              <a:lnSpc>
                <a:spcPct val="90000"/>
              </a:lnSpc>
            </a:pPr>
            <a:r>
              <a:rPr lang="en-US"/>
              <a:t>Networks and conversations</a:t>
            </a:r>
          </a:p>
          <a:p>
            <a:pPr>
              <a:lnSpc>
                <a:spcPct val="90000"/>
              </a:lnSpc>
            </a:pPr>
            <a:r>
              <a:rPr lang="en-US"/>
              <a:t>Impact</a:t>
            </a:r>
          </a:p>
          <a:p>
            <a:pPr lvl="1">
              <a:lnSpc>
                <a:spcPct val="90000"/>
              </a:lnSpc>
            </a:pPr>
            <a:r>
              <a:rPr lang="en-US"/>
              <a:t>Value Proposition</a:t>
            </a:r>
          </a:p>
          <a:p>
            <a:pPr lvl="1">
              <a:lnSpc>
                <a:spcPct val="90000"/>
              </a:lnSpc>
            </a:pPr>
            <a:r>
              <a:rPr lang="en-US"/>
              <a:t>Ease for buyers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0013" y="1827213"/>
            <a:ext cx="7313612" cy="5030787"/>
          </a:xfrm>
        </p:spPr>
        <p:txBody>
          <a:bodyPr/>
          <a:lstStyle/>
          <a:p>
            <a:r>
              <a:rPr lang="en-US" sz="1600" b="1"/>
              <a:t>Apprentice Programs</a:t>
            </a:r>
            <a:r>
              <a:rPr lang="en-US" sz="1600"/>
              <a:t> – Virginia Department of Labor and Industry</a:t>
            </a:r>
          </a:p>
          <a:p>
            <a:pPr lvl="1"/>
            <a:r>
              <a:rPr lang="en-US" sz="1400">
                <a:hlinkClick r:id="rId2"/>
              </a:rPr>
              <a:t>www.doli.virginia.gov</a:t>
            </a:r>
            <a:endParaRPr lang="en-US" sz="1400"/>
          </a:p>
          <a:p>
            <a:pPr lvl="1"/>
            <a:endParaRPr lang="en-US" sz="1400"/>
          </a:p>
          <a:p>
            <a:r>
              <a:rPr lang="en-US" sz="1600" b="1"/>
              <a:t>Small, Woman, Minority Owned Certification for Virginia</a:t>
            </a:r>
            <a:r>
              <a:rPr lang="en-US" sz="1600"/>
              <a:t> – Virginia Department of Minority Business Enterprise</a:t>
            </a:r>
          </a:p>
          <a:p>
            <a:pPr lvl="1"/>
            <a:r>
              <a:rPr lang="en-US" sz="1600">
                <a:hlinkClick r:id="rId3"/>
              </a:rPr>
              <a:t>www.dmbe.virginia.gov</a:t>
            </a:r>
            <a:endParaRPr lang="en-US" sz="1600"/>
          </a:p>
          <a:p>
            <a:pPr lvl="1"/>
            <a:endParaRPr lang="en-US" sz="1600"/>
          </a:p>
          <a:p>
            <a:r>
              <a:rPr lang="en-US" sz="1600" b="1"/>
              <a:t>Procurement Technical Assistance Center</a:t>
            </a:r>
          </a:p>
          <a:p>
            <a:pPr lvl="1"/>
            <a:r>
              <a:rPr lang="en-US" sz="1400">
                <a:hlinkClick r:id="rId4"/>
              </a:rPr>
              <a:t>www.cvptac.org</a:t>
            </a:r>
            <a:r>
              <a:rPr lang="en-US" sz="1400"/>
              <a:t>    434-293-2136  (Tom Miglas/Jack Lassiter)</a:t>
            </a:r>
          </a:p>
          <a:p>
            <a:pPr lvl="1"/>
            <a:r>
              <a:rPr lang="en-US" sz="1400">
                <a:hlinkClick r:id="rId5"/>
              </a:rPr>
              <a:t>www.craterpdc.state.va.us</a:t>
            </a:r>
            <a:r>
              <a:rPr lang="en-US" sz="1400"/>
              <a:t>  804-861-1666  (Joanne Tompkins)</a:t>
            </a:r>
          </a:p>
          <a:p>
            <a:pPr lvl="1">
              <a:buFont typeface="Wingdings" pitchFamily="2" charset="2"/>
              <a:buNone/>
            </a:pPr>
            <a:endParaRPr lang="en-US" sz="1400"/>
          </a:p>
          <a:p>
            <a:r>
              <a:rPr lang="en-US" sz="1600" b="1"/>
              <a:t>Virginia Department of Agriculture and Consumer Affairs</a:t>
            </a:r>
          </a:p>
          <a:p>
            <a:pPr lvl="1"/>
            <a:r>
              <a:rPr lang="en-US" sz="1400">
                <a:hlinkClick r:id="rId6"/>
              </a:rPr>
              <a:t>www.vdacs.virginia.gov</a:t>
            </a:r>
            <a:endParaRPr lang="en-US" sz="1400"/>
          </a:p>
          <a:p>
            <a:pPr lvl="1">
              <a:buFont typeface="Wingdings" pitchFamily="2" charset="2"/>
              <a:buNone/>
            </a:pPr>
            <a:endParaRPr lang="en-US" sz="1400"/>
          </a:p>
        </p:txBody>
      </p:sp>
      <p:pic>
        <p:nvPicPr>
          <p:cNvPr id="19466" name="Picture 10" descr="Virginia Grown logo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86000" y="5486400"/>
            <a:ext cx="1066800" cy="914400"/>
          </a:xfrm>
          <a:prstGeom prst="rect">
            <a:avLst/>
          </a:prstGeom>
          <a:noFill/>
        </p:spPr>
      </p:pic>
      <p:pic>
        <p:nvPicPr>
          <p:cNvPr id="19467" name="Picture 11" descr="Virginia's Finest logo.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67200" y="5486400"/>
            <a:ext cx="1066800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/>
              <a:t>Market Research</a:t>
            </a:r>
          </a:p>
          <a:p>
            <a:pPr lvl="1"/>
            <a:r>
              <a:rPr lang="en-US" sz="1600"/>
              <a:t>Virginia Department of Transportation (VDOT)</a:t>
            </a:r>
          </a:p>
          <a:p>
            <a:pPr lvl="2"/>
            <a:r>
              <a:rPr lang="en-US" sz="1500">
                <a:hlinkClick r:id="rId2"/>
              </a:rPr>
              <a:t>www.virginiadot.org</a:t>
            </a:r>
            <a:endParaRPr lang="en-US" sz="1500"/>
          </a:p>
          <a:p>
            <a:pPr lvl="2"/>
            <a:endParaRPr lang="en-US" sz="1500"/>
          </a:p>
          <a:p>
            <a:pPr lvl="1"/>
            <a:r>
              <a:rPr lang="en-US" sz="1600"/>
              <a:t>Virginia Employment Commission (VEC)</a:t>
            </a:r>
          </a:p>
          <a:p>
            <a:pPr lvl="2"/>
            <a:r>
              <a:rPr lang="en-US" sz="1500"/>
              <a:t>Labor market information  </a:t>
            </a:r>
            <a:r>
              <a:rPr lang="en-US" sz="1600">
                <a:hlinkClick r:id="rId3"/>
              </a:rPr>
              <a:t>www.vawc.virginia.gov</a:t>
            </a:r>
            <a:endParaRPr lang="en-US" sz="1600"/>
          </a:p>
          <a:p>
            <a:pPr lvl="2">
              <a:buFont typeface="Wingdings" pitchFamily="2" charset="2"/>
              <a:buNone/>
            </a:pPr>
            <a:endParaRPr lang="en-US" sz="1500"/>
          </a:p>
          <a:p>
            <a:pPr lvl="1"/>
            <a:r>
              <a:rPr lang="en-US" sz="1600"/>
              <a:t>Virginia Economic Development Partnership (VEDP)</a:t>
            </a:r>
          </a:p>
          <a:p>
            <a:pPr lvl="2"/>
            <a:r>
              <a:rPr lang="en-US" sz="1500"/>
              <a:t>Community profiles  </a:t>
            </a:r>
            <a:r>
              <a:rPr lang="en-US" sz="1500">
                <a:hlinkClick r:id="rId4"/>
              </a:rPr>
              <a:t>www.yesvirginia.org</a:t>
            </a:r>
            <a:endParaRPr lang="en-US" sz="1500"/>
          </a:p>
          <a:p>
            <a:pPr lvl="2">
              <a:buFont typeface="Wingdings" pitchFamily="2" charset="2"/>
              <a:buNone/>
            </a:pPr>
            <a:endParaRPr lang="en-US" sz="1500"/>
          </a:p>
          <a:p>
            <a:pPr lvl="1"/>
            <a:endParaRPr lang="en-US" sz="1600"/>
          </a:p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We Deliver Solutions</a:t>
            </a:r>
          </a:p>
        </p:txBody>
      </p:sp>
      <p:pic>
        <p:nvPicPr>
          <p:cNvPr id="6" name="Picture 11" descr="MPj04393560000[1]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6000"/>
          </a:blip>
          <a:srcRect/>
          <a:stretch>
            <a:fillRect/>
          </a:stretch>
        </p:blipFill>
        <p:spPr>
          <a:xfrm>
            <a:off x="2968625" y="1827213"/>
            <a:ext cx="4114800" cy="41148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Connections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b="1"/>
              <a:t>Training and Education</a:t>
            </a:r>
          </a:p>
          <a:p>
            <a:pPr lvl="1">
              <a:lnSpc>
                <a:spcPct val="80000"/>
              </a:lnSpc>
            </a:pPr>
            <a:r>
              <a:rPr lang="en-US" sz="1400"/>
              <a:t>Virginia Community College Network  </a:t>
            </a:r>
            <a:r>
              <a:rPr lang="en-US" sz="1400" u="sng">
                <a:solidFill>
                  <a:schemeClr val="tx2"/>
                </a:solidFill>
                <a:hlinkClick r:id="rId2"/>
              </a:rPr>
              <a:t>www.vccs</a:t>
            </a:r>
            <a:r>
              <a:rPr lang="en-US" sz="1400" u="sng">
                <a:solidFill>
                  <a:schemeClr val="tx2"/>
                </a:solidFill>
              </a:rPr>
              <a:t>.edu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400" u="sng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600" b="1"/>
              <a:t>Exporting</a:t>
            </a:r>
            <a:r>
              <a:rPr lang="en-US" sz="1600"/>
              <a:t> – Virginia Economic Development Partnership</a:t>
            </a:r>
          </a:p>
          <a:p>
            <a:pPr lvl="1">
              <a:lnSpc>
                <a:spcPct val="80000"/>
              </a:lnSpc>
            </a:pPr>
            <a:r>
              <a:rPr lang="en-US" sz="1400">
                <a:hlinkClick r:id="rId3"/>
              </a:rPr>
              <a:t>www.exportvirginia.org</a:t>
            </a:r>
            <a:r>
              <a:rPr lang="en-US" sz="1400"/>
              <a:t>  804-545-5764  (Theodora von Hohenstaufen Noll)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1400" b="1"/>
          </a:p>
          <a:p>
            <a:pPr>
              <a:lnSpc>
                <a:spcPct val="80000"/>
              </a:lnSpc>
            </a:pPr>
            <a:r>
              <a:rPr lang="en-US" sz="1600" b="1"/>
              <a:t>Business Planning Resources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Virginia Business One Stop  </a:t>
            </a:r>
            <a:r>
              <a:rPr lang="en-US" sz="1600">
                <a:hlinkClick r:id="rId4"/>
              </a:rPr>
              <a:t>www.bos.virginia.gov</a:t>
            </a:r>
            <a:endParaRPr lang="en-US" sz="1600" b="1"/>
          </a:p>
          <a:p>
            <a:pPr lvl="1">
              <a:lnSpc>
                <a:spcPct val="80000"/>
              </a:lnSpc>
            </a:pPr>
            <a:r>
              <a:rPr lang="en-US" sz="1600"/>
              <a:t>Small Business Development Center Network  </a:t>
            </a:r>
            <a:r>
              <a:rPr lang="en-US" sz="1600">
                <a:hlinkClick r:id="rId5"/>
              </a:rPr>
              <a:t>www.vasbdc.org</a:t>
            </a:r>
            <a:r>
              <a:rPr lang="en-US" sz="160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SCORE   </a:t>
            </a:r>
            <a:r>
              <a:rPr lang="en-US" sz="1600">
                <a:hlinkClick r:id="rId6"/>
              </a:rPr>
              <a:t>www.score.org</a:t>
            </a:r>
            <a:r>
              <a:rPr lang="en-US" sz="160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New Visions, New Ventures  </a:t>
            </a:r>
            <a:r>
              <a:rPr lang="en-US" sz="1600">
                <a:hlinkClick r:id="rId7"/>
              </a:rPr>
              <a:t>www.nvnv.org</a:t>
            </a:r>
            <a:endParaRPr lang="en-US" sz="1600"/>
          </a:p>
          <a:p>
            <a:pPr lvl="1">
              <a:lnSpc>
                <a:spcPct val="80000"/>
              </a:lnSpc>
            </a:pPr>
            <a:r>
              <a:rPr lang="en-US" sz="1600"/>
              <a:t>Virginia Business Information Center  866-248-8814</a:t>
            </a:r>
          </a:p>
          <a:p>
            <a:pPr lvl="1">
              <a:lnSpc>
                <a:spcPct val="80000"/>
              </a:lnSpc>
            </a:pPr>
            <a:r>
              <a:rPr lang="en-US" sz="1600"/>
              <a:t>Virginia Business Incubator Association  </a:t>
            </a:r>
            <a:r>
              <a:rPr lang="en-US" sz="1600">
                <a:hlinkClick r:id="rId8"/>
              </a:rPr>
              <a:t>http://www.vbia.org</a:t>
            </a:r>
            <a:endParaRPr lang="en-US" sz="16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Connections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/>
              <a:t>Financing Resources</a:t>
            </a:r>
          </a:p>
          <a:p>
            <a:pPr lvl="1"/>
            <a:r>
              <a:rPr lang="en-US" sz="1600"/>
              <a:t>Virginia Small Business Financing Authority  </a:t>
            </a:r>
            <a:r>
              <a:rPr lang="en-US" sz="1600">
                <a:hlinkClick r:id="rId2"/>
              </a:rPr>
              <a:t>www.vdba.virginia.gov</a:t>
            </a:r>
            <a:endParaRPr lang="en-US" sz="1600"/>
          </a:p>
          <a:p>
            <a:pPr lvl="1"/>
            <a:r>
              <a:rPr lang="en-US" sz="1600"/>
              <a:t>Small Business Development Center  </a:t>
            </a:r>
            <a:r>
              <a:rPr lang="en-US" sz="1600">
                <a:hlinkClick r:id="rId3"/>
              </a:rPr>
              <a:t>www.vasbdc.org</a:t>
            </a:r>
            <a:r>
              <a:rPr lang="en-US" sz="1600"/>
              <a:t> </a:t>
            </a:r>
          </a:p>
          <a:p>
            <a:pPr lvl="1"/>
            <a:r>
              <a:rPr lang="en-US" sz="1600"/>
              <a:t>Small Business Administration  </a:t>
            </a:r>
            <a:r>
              <a:rPr lang="en-US" sz="1600">
                <a:hlinkClick r:id="rId4"/>
              </a:rPr>
              <a:t>www.sba.gov</a:t>
            </a:r>
            <a:endParaRPr lang="en-US" sz="1600"/>
          </a:p>
          <a:p>
            <a:pPr lvl="1"/>
            <a:r>
              <a:rPr lang="en-US" sz="1600"/>
              <a:t>Virginia Tourism Corporation  </a:t>
            </a:r>
            <a:r>
              <a:rPr lang="en-US" sz="1600">
                <a:hlinkClick r:id="rId5"/>
              </a:rPr>
              <a:t>www.vatc.org</a:t>
            </a:r>
            <a:endParaRPr lang="en-US" sz="1600"/>
          </a:p>
          <a:p>
            <a:pPr lvl="1"/>
            <a:r>
              <a:rPr lang="en-US" sz="1600"/>
              <a:t>SBA 504 Loan Program, James River Development Corporation  </a:t>
            </a:r>
            <a:r>
              <a:rPr lang="en-US" sz="1600">
                <a:hlinkClick r:id="rId6"/>
              </a:rPr>
              <a:t>fminton@aol.com</a:t>
            </a:r>
            <a:r>
              <a:rPr lang="en-US" sz="1600"/>
              <a:t>   </a:t>
            </a:r>
          </a:p>
          <a:p>
            <a:pPr lvl="1"/>
            <a:r>
              <a:rPr lang="en-US" sz="1600"/>
              <a:t>Local Economic Development Office or Chamber of Commerce</a:t>
            </a:r>
          </a:p>
          <a:p>
            <a:pPr lvl="1"/>
            <a:r>
              <a:rPr lang="en-US" sz="1600"/>
              <a:t>Virginia Small Business Financing Authority Capital Resources Directory  </a:t>
            </a:r>
            <a:r>
              <a:rPr lang="en-US" sz="1600">
                <a:hlinkClick r:id="rId7"/>
              </a:rPr>
              <a:t>www.vdba.virginia.gov/financing/crd</a:t>
            </a:r>
            <a:endParaRPr lang="en-US" sz="1600"/>
          </a:p>
          <a:p>
            <a:pPr lvl="1"/>
            <a:r>
              <a:rPr lang="en-US" sz="1600"/>
              <a:t>Community Development Loan Fund, Capital Source  </a:t>
            </a:r>
            <a:r>
              <a:rPr lang="en-US" sz="1600">
                <a:hlinkClick r:id="rId8"/>
              </a:rPr>
              <a:t>thayes@mycapitalsource.org</a:t>
            </a:r>
            <a:endParaRPr lang="en-US" sz="1600"/>
          </a:p>
          <a:p>
            <a:pPr>
              <a:buFont typeface="Wingdings" pitchFamily="2" charset="2"/>
              <a:buNone/>
            </a:pPr>
            <a:endParaRPr lang="en-US" sz="1800"/>
          </a:p>
          <a:p>
            <a:endParaRPr lang="en-US" sz="25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/>
              <a:t>Marketing Resources</a:t>
            </a:r>
          </a:p>
          <a:p>
            <a:pPr lvl="1"/>
            <a:r>
              <a:rPr lang="en-US" sz="1600"/>
              <a:t>SCORE = </a:t>
            </a:r>
            <a:r>
              <a:rPr lang="en-US" sz="1600">
                <a:hlinkClick r:id="rId2"/>
              </a:rPr>
              <a:t>www.score.org</a:t>
            </a:r>
            <a:endParaRPr lang="en-US" sz="1600"/>
          </a:p>
          <a:p>
            <a:pPr lvl="1"/>
            <a:r>
              <a:rPr lang="en-US" sz="1600"/>
              <a:t>Virginia Tourism Corporation = </a:t>
            </a:r>
            <a:r>
              <a:rPr lang="en-US" sz="1600">
                <a:hlinkClick r:id="rId3"/>
              </a:rPr>
              <a:t>www.vatc.org</a:t>
            </a:r>
            <a:endParaRPr lang="en-US" sz="1600"/>
          </a:p>
          <a:p>
            <a:pPr lvl="1"/>
            <a:r>
              <a:rPr lang="en-US" sz="1600"/>
              <a:t>Virginia Department of Agriculture – Virginia’s Finest Trademark = </a:t>
            </a:r>
            <a:r>
              <a:rPr lang="en-US" sz="1600">
                <a:hlinkClick r:id="rId4"/>
              </a:rPr>
              <a:t>www.vdacs.virginia.gov</a:t>
            </a:r>
            <a:endParaRPr lang="en-US" sz="1600"/>
          </a:p>
          <a:p>
            <a:pPr lvl="1"/>
            <a:r>
              <a:rPr lang="en-US" sz="1600"/>
              <a:t>Round the Mountain = </a:t>
            </a:r>
            <a:r>
              <a:rPr lang="en-US" sz="1600">
                <a:solidFill>
                  <a:schemeClr val="hlink"/>
                </a:solidFill>
              </a:rPr>
              <a:t>www.roundthemountain.org</a:t>
            </a:r>
          </a:p>
          <a:p>
            <a:pPr lvl="1"/>
            <a:r>
              <a:rPr lang="en-US" sz="1600"/>
              <a:t>VECTEC = </a:t>
            </a:r>
            <a:r>
              <a:rPr lang="en-US" sz="1600">
                <a:hlinkClick r:id="rId5"/>
              </a:rPr>
              <a:t>www.vectec.org</a:t>
            </a:r>
            <a:endParaRPr lang="en-US" sz="1600"/>
          </a:p>
          <a:p>
            <a:pPr lvl="1"/>
            <a:r>
              <a:rPr lang="en-US" sz="1600"/>
              <a:t>Virginia Economic Development Partnership – AIM</a:t>
            </a:r>
            <a:r>
              <a:rPr lang="en-US" sz="1000"/>
              <a:t> </a:t>
            </a:r>
            <a:r>
              <a:rPr lang="en-US" sz="1600"/>
              <a:t>Program = </a:t>
            </a:r>
            <a:r>
              <a:rPr lang="en-US" sz="1600" u="sng">
                <a:solidFill>
                  <a:schemeClr val="hlink"/>
                </a:solidFill>
                <a:hlinkClick r:id="rId6"/>
              </a:rPr>
              <a:t>www.yesvirginia.org</a:t>
            </a:r>
            <a:endParaRPr lang="en-US" sz="1600" u="sng">
              <a:solidFill>
                <a:schemeClr val="hlink"/>
              </a:solidFill>
            </a:endParaRPr>
          </a:p>
          <a:p>
            <a:pPr lvl="1">
              <a:buFont typeface="Wingdings" pitchFamily="2" charset="2"/>
              <a:buNone/>
            </a:pPr>
            <a:endParaRPr lang="en-US" sz="1600"/>
          </a:p>
          <a:p>
            <a:pPr lvl="1"/>
            <a:endParaRPr lang="en-US" sz="1600"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 more information: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/>
              <a:t>David Fuller</a:t>
            </a:r>
          </a:p>
          <a:p>
            <a:pPr>
              <a:buFont typeface="Wingdings" pitchFamily="2" charset="2"/>
              <a:buNone/>
            </a:pPr>
            <a:r>
              <a:rPr lang="en-US"/>
              <a:t>Manager, Business Services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804-371-8131</a:t>
            </a:r>
          </a:p>
          <a:p>
            <a:pPr>
              <a:buFont typeface="Wingdings" pitchFamily="2" charset="2"/>
              <a:buNone/>
            </a:pPr>
            <a:r>
              <a:rPr lang="en-US">
                <a:hlinkClick r:id="rId2"/>
              </a:rPr>
              <a:t>David.Fuller@vdba.virginia.gov</a:t>
            </a: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						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10244" name="Picture 4" descr="New VDBA  Image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5181600"/>
            <a:ext cx="3505200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What Do I Know About My Business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Sales </a:t>
            </a:r>
          </a:p>
          <a:p>
            <a:r>
              <a:rPr lang="en-US"/>
              <a:t>Costs</a:t>
            </a:r>
          </a:p>
          <a:p>
            <a:r>
              <a:rPr lang="en-US"/>
              <a:t>Customer satisfaction</a:t>
            </a:r>
          </a:p>
          <a:p>
            <a:r>
              <a:rPr lang="en-US"/>
              <a:t>Employee satisfaction</a:t>
            </a:r>
          </a:p>
          <a:p>
            <a:r>
              <a:rPr lang="en-US"/>
              <a:t>What else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500">
                <a:latin typeface="Verdana" pitchFamily="34" charset="0"/>
              </a:rPr>
              <a:t>What Should I Know About My Business</a:t>
            </a:r>
            <a:br>
              <a:rPr lang="en-US" sz="2500">
                <a:latin typeface="Verdana" pitchFamily="34" charset="0"/>
              </a:rPr>
            </a:br>
            <a:endParaRPr lang="en-US" sz="2500">
              <a:latin typeface="Verdana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Besides “everything”</a:t>
            </a:r>
          </a:p>
          <a:p>
            <a:pPr lvl="1"/>
            <a:r>
              <a:rPr lang="en-US"/>
              <a:t>Your view of the industry you serve</a:t>
            </a:r>
          </a:p>
          <a:p>
            <a:pPr lvl="1"/>
            <a:r>
              <a:rPr lang="en-US"/>
              <a:t>Your view of your business within that industry</a:t>
            </a:r>
          </a:p>
          <a:p>
            <a:pPr lvl="1"/>
            <a:r>
              <a:rPr lang="en-US"/>
              <a:t>Identification of the barriers to your success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  “What’s in the way to realizing full potential”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Strategic Assessment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do we Learn</a:t>
            </a:r>
          </a:p>
          <a:p>
            <a:r>
              <a:rPr lang="en-US"/>
              <a:t>What do we do with the knowledge</a:t>
            </a:r>
          </a:p>
          <a:p>
            <a:r>
              <a:rPr lang="en-US"/>
              <a:t>What is the impact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Learn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Trial and Error</a:t>
            </a:r>
          </a:p>
          <a:p>
            <a:pPr lvl="1">
              <a:lnSpc>
                <a:spcPct val="90000"/>
              </a:lnSpc>
            </a:pPr>
            <a:r>
              <a:rPr lang="en-US"/>
              <a:t>Run to the first mistake/correct</a:t>
            </a:r>
          </a:p>
          <a:p>
            <a:pPr lvl="1">
              <a:lnSpc>
                <a:spcPct val="90000"/>
              </a:lnSpc>
            </a:pPr>
            <a:r>
              <a:rPr lang="en-US"/>
              <a:t>Make it or Fake it</a:t>
            </a:r>
          </a:p>
          <a:p>
            <a:pPr lvl="1">
              <a:lnSpc>
                <a:spcPct val="90000"/>
              </a:lnSpc>
            </a:pPr>
            <a:r>
              <a:rPr lang="en-US"/>
              <a:t>Copy others</a:t>
            </a:r>
          </a:p>
          <a:p>
            <a:pPr>
              <a:lnSpc>
                <a:spcPct val="90000"/>
              </a:lnSpc>
            </a:pPr>
            <a:r>
              <a:rPr lang="en-US"/>
              <a:t>Planning</a:t>
            </a:r>
          </a:p>
          <a:p>
            <a:pPr lvl="1">
              <a:lnSpc>
                <a:spcPct val="90000"/>
              </a:lnSpc>
            </a:pPr>
            <a:r>
              <a:rPr lang="en-US"/>
              <a:t>Due diligence – market, competitive advantage, price</a:t>
            </a:r>
          </a:p>
          <a:p>
            <a:pPr lvl="1">
              <a:lnSpc>
                <a:spcPct val="90000"/>
              </a:lnSpc>
            </a:pPr>
            <a:r>
              <a:rPr lang="en-US"/>
              <a:t>Business plan</a:t>
            </a:r>
          </a:p>
          <a:p>
            <a:pPr lvl="1">
              <a:lnSpc>
                <a:spcPct val="90000"/>
              </a:lnSpc>
            </a:pPr>
            <a:r>
              <a:rPr lang="en-US"/>
              <a:t>Board of Directors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Do We Learn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Economic Gardening</a:t>
            </a:r>
          </a:p>
          <a:p>
            <a:pPr lvl="1">
              <a:lnSpc>
                <a:spcPct val="90000"/>
              </a:lnSpc>
            </a:pPr>
            <a:r>
              <a:rPr lang="en-US"/>
              <a:t>Information</a:t>
            </a:r>
          </a:p>
          <a:p>
            <a:pPr lvl="2">
              <a:lnSpc>
                <a:spcPct val="90000"/>
              </a:lnSpc>
            </a:pPr>
            <a:r>
              <a:rPr lang="en-US"/>
              <a:t>Search and research</a:t>
            </a:r>
          </a:p>
          <a:p>
            <a:pPr lvl="2">
              <a:lnSpc>
                <a:spcPct val="90000"/>
              </a:lnSpc>
            </a:pPr>
            <a:r>
              <a:rPr lang="en-US"/>
              <a:t>Education/training</a:t>
            </a:r>
          </a:p>
          <a:p>
            <a:pPr lvl="1">
              <a:lnSpc>
                <a:spcPct val="90000"/>
              </a:lnSpc>
            </a:pPr>
            <a:r>
              <a:rPr lang="en-US"/>
              <a:t>Infrastructure</a:t>
            </a:r>
          </a:p>
          <a:p>
            <a:pPr lvl="2">
              <a:lnSpc>
                <a:spcPct val="90000"/>
              </a:lnSpc>
            </a:pPr>
            <a:r>
              <a:rPr lang="en-US"/>
              <a:t>Physical</a:t>
            </a:r>
          </a:p>
          <a:p>
            <a:pPr lvl="2">
              <a:lnSpc>
                <a:spcPct val="90000"/>
              </a:lnSpc>
            </a:pPr>
            <a:r>
              <a:rPr lang="en-US"/>
              <a:t>Quality of life</a:t>
            </a:r>
          </a:p>
          <a:p>
            <a:pPr lvl="2">
              <a:lnSpc>
                <a:spcPct val="90000"/>
              </a:lnSpc>
            </a:pPr>
            <a:r>
              <a:rPr lang="en-US"/>
              <a:t>Intellectual</a:t>
            </a:r>
          </a:p>
          <a:p>
            <a:pPr lvl="1">
              <a:lnSpc>
                <a:spcPct val="90000"/>
              </a:lnSpc>
            </a:pPr>
            <a:r>
              <a:rPr lang="en-US"/>
              <a:t>Connections</a:t>
            </a:r>
          </a:p>
          <a:p>
            <a:pPr lvl="2">
              <a:lnSpc>
                <a:spcPct val="90000"/>
              </a:lnSpc>
            </a:pPr>
            <a:r>
              <a:rPr lang="en-US"/>
              <a:t>Resources and Availability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914400" y="2971800"/>
            <a:ext cx="1828800" cy="53498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089" tIns="34044" rIns="68089" bIns="34044" anchor="ctr"/>
          <a:lstStyle/>
          <a:p>
            <a:pPr algn="ctr" defTabSz="681038"/>
            <a:r>
              <a:rPr lang="en-US" sz="1300"/>
              <a:t>Economic</a:t>
            </a:r>
          </a:p>
          <a:p>
            <a:pPr algn="ctr" defTabSz="681038"/>
            <a:r>
              <a:rPr lang="en-US" sz="1300"/>
              <a:t>Environment</a:t>
            </a:r>
          </a:p>
        </p:txBody>
      </p:sp>
      <p:cxnSp>
        <p:nvCxnSpPr>
          <p:cNvPr id="37891" name="AutoShape 3"/>
          <p:cNvCxnSpPr>
            <a:cxnSpLocks noChangeShapeType="1"/>
            <a:stCxn id="37890" idx="3"/>
            <a:endCxn id="37892" idx="1"/>
          </p:cNvCxnSpPr>
          <p:nvPr/>
        </p:nvCxnSpPr>
        <p:spPr bwMode="auto">
          <a:xfrm flipV="1">
            <a:off x="2743200" y="2330450"/>
            <a:ext cx="842963" cy="9096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3586163" y="2025650"/>
            <a:ext cx="2135187" cy="609600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089" tIns="34044" rIns="68089" bIns="34044" anchor="ctr"/>
          <a:lstStyle/>
          <a:p>
            <a:pPr algn="ctr" defTabSz="681038"/>
            <a:r>
              <a:rPr lang="en-US" sz="1300"/>
              <a:t>New</a:t>
            </a:r>
          </a:p>
          <a:p>
            <a:pPr algn="ctr" defTabSz="681038"/>
            <a:r>
              <a:rPr lang="en-US" sz="1300"/>
              <a:t>Organic Growth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762000" y="381000"/>
            <a:ext cx="7543800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089" tIns="34044" rIns="68089" bIns="34044">
            <a:spAutoFit/>
          </a:bodyPr>
          <a:lstStyle/>
          <a:p>
            <a:pPr algn="ctr" defTabSz="681038">
              <a:spcBef>
                <a:spcPct val="50000"/>
              </a:spcBef>
            </a:pPr>
            <a:r>
              <a:rPr lang="en-US" b="1"/>
              <a:t>Where does Economic Gardening fit in the economic strategy? 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3362325" y="2960688"/>
            <a:ext cx="2513013" cy="68738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089" tIns="34044" rIns="68089" bIns="34044" anchor="ctr"/>
          <a:lstStyle/>
          <a:p>
            <a:pPr algn="ctr" defTabSz="681038"/>
            <a:r>
              <a:rPr lang="en-US" sz="1300"/>
              <a:t>Existing Business</a:t>
            </a:r>
          </a:p>
          <a:p>
            <a:pPr algn="ctr" defTabSz="681038"/>
            <a:r>
              <a:rPr lang="en-US" sz="1300"/>
              <a:t>Growth and Retention</a:t>
            </a:r>
          </a:p>
        </p:txBody>
      </p:sp>
      <p:cxnSp>
        <p:nvCxnSpPr>
          <p:cNvPr id="37895" name="AutoShape 7"/>
          <p:cNvCxnSpPr>
            <a:cxnSpLocks noChangeShapeType="1"/>
            <a:endCxn id="37894" idx="1"/>
          </p:cNvCxnSpPr>
          <p:nvPr/>
        </p:nvCxnSpPr>
        <p:spPr bwMode="auto">
          <a:xfrm>
            <a:off x="2743200" y="3200400"/>
            <a:ext cx="619125" cy="104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3630613" y="3897313"/>
            <a:ext cx="1905000" cy="531812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089" tIns="34044" rIns="68089" bIns="34044" anchor="ctr"/>
          <a:lstStyle/>
          <a:p>
            <a:pPr algn="ctr" defTabSz="681038"/>
            <a:r>
              <a:rPr lang="en-US" sz="1300"/>
              <a:t>New Business</a:t>
            </a:r>
          </a:p>
          <a:p>
            <a:pPr algn="ctr" defTabSz="681038"/>
            <a:r>
              <a:rPr lang="en-US" sz="1300"/>
              <a:t>Recruitment</a:t>
            </a:r>
          </a:p>
        </p:txBody>
      </p:sp>
      <p:cxnSp>
        <p:nvCxnSpPr>
          <p:cNvPr id="37897" name="AutoShape 9"/>
          <p:cNvCxnSpPr>
            <a:cxnSpLocks noChangeShapeType="1"/>
            <a:stCxn id="37890" idx="3"/>
            <a:endCxn id="37896" idx="1"/>
          </p:cNvCxnSpPr>
          <p:nvPr/>
        </p:nvCxnSpPr>
        <p:spPr bwMode="auto">
          <a:xfrm>
            <a:off x="2743200" y="3240088"/>
            <a:ext cx="887413" cy="923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6705600" y="2514600"/>
            <a:ext cx="1752600" cy="1217613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68089" tIns="34044" rIns="68089" bIns="34044" anchor="ctr"/>
          <a:lstStyle/>
          <a:p>
            <a:pPr algn="ctr" defTabSz="681038"/>
            <a:r>
              <a:rPr lang="en-US" sz="1300"/>
              <a:t>Job Growth,</a:t>
            </a:r>
          </a:p>
          <a:p>
            <a:pPr algn="ctr" defTabSz="681038"/>
            <a:r>
              <a:rPr lang="en-US" sz="1300"/>
              <a:t>Wealth Creation</a:t>
            </a:r>
          </a:p>
          <a:p>
            <a:pPr algn="ctr" defTabSz="681038"/>
            <a:r>
              <a:rPr lang="en-US" sz="1300"/>
              <a:t>&amp; Capital</a:t>
            </a:r>
          </a:p>
          <a:p>
            <a:pPr algn="ctr" defTabSz="681038"/>
            <a:r>
              <a:rPr lang="en-US" sz="1300"/>
              <a:t>Investment</a:t>
            </a:r>
          </a:p>
        </p:txBody>
      </p:sp>
      <p:cxnSp>
        <p:nvCxnSpPr>
          <p:cNvPr id="37899" name="AutoShape 11"/>
          <p:cNvCxnSpPr>
            <a:cxnSpLocks noChangeShapeType="1"/>
            <a:stCxn id="37892" idx="3"/>
            <a:endCxn id="37898" idx="1"/>
          </p:cNvCxnSpPr>
          <p:nvPr/>
        </p:nvCxnSpPr>
        <p:spPr bwMode="auto">
          <a:xfrm>
            <a:off x="5721350" y="2330450"/>
            <a:ext cx="984250" cy="793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900" name="AutoShape 12"/>
          <p:cNvCxnSpPr>
            <a:cxnSpLocks noChangeShapeType="1"/>
            <a:stCxn id="37894" idx="3"/>
            <a:endCxn id="37898" idx="1"/>
          </p:cNvCxnSpPr>
          <p:nvPr/>
        </p:nvCxnSpPr>
        <p:spPr bwMode="auto">
          <a:xfrm flipV="1">
            <a:off x="5875338" y="3124200"/>
            <a:ext cx="830262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7901" name="AutoShape 13"/>
          <p:cNvCxnSpPr>
            <a:cxnSpLocks noChangeShapeType="1"/>
            <a:stCxn id="37896" idx="3"/>
            <a:endCxn id="37898" idx="1"/>
          </p:cNvCxnSpPr>
          <p:nvPr/>
        </p:nvCxnSpPr>
        <p:spPr bwMode="auto">
          <a:xfrm flipV="1">
            <a:off x="5535613" y="3124200"/>
            <a:ext cx="1169987" cy="1039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70" name="Group 58"/>
          <p:cNvGraphicFramePr>
            <a:graphicFrameLocks noGrp="1"/>
          </p:cNvGraphicFramePr>
          <p:nvPr>
            <p:ph/>
          </p:nvPr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/>
              <a:tblGrid>
                <a:gridCol w="1808163"/>
                <a:gridCol w="2187575"/>
                <a:gridCol w="2454275"/>
                <a:gridCol w="2693987"/>
              </a:tblGrid>
              <a:tr h="730250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NEW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ORGANIC GROWTH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5050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Components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Idea Generation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Enterprise Formation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Business Development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628775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Desired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Characteristics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-Leading-edge technology/research generated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-Supportive &amp; creative environment for young businesses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-Attractive quality of life for serial entrepreneurs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-Easy technology transfer for univ.- based research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-Assistance w/licensing, permitting &amp; registrations for new companies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-Vibrant venture capital/angel community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-Angel tax credit to incent investment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-Federal &amp; private market for research commercialization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-Access to venture funds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-Available tools &amp; services to help the businesses prosper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-Coordinated ally base of local, state and federal assistance providers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725613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Current State Assistance Programs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-CIT – Capital formation, Entrenet, Entrepreneur Education, HR Technology Incubator, SBIR Assistance, NIST Advanced Technology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-University-based economic developer support program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One Stop, Virginia Business Information Center, Entrepreneur Express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-Virginia Tobacco Commission – private funding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-DPOR, Tax, VEC, VDACS, ABC, Aviation, DCR, DOC, DEQ, DOE, DOF, DES, Health, DHR, DMV, DMME, VDOT, DSS, DBVI – licensing, permitting, registration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-DHCD – VEI, Microenterprises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-VCCS – Entrepreneur Center &amp; classes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Virginia Business Information Center, Entrepreneur Advisory Team, Guides &amp; CD’s on how to start a business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-VTC – Tourism Enterprise development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-VDBA – Referrals to SBA, SBDC &amp; PTAC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1249363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Federal Programs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-SBIR/STTR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-NASA Innovative Partnership Program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-Federal grants to fund university research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-Cooperative research &amp; development agreement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-SBDC – Business planning &amp; classes</a:t>
                      </a:r>
                    </a:p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-SBA – Loan programs &amp; education sessions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Private Resources</a:t>
                      </a:r>
                    </a:p>
                  </a:txBody>
                  <a:tcPr marL="68089" marR="68089" marT="34044" marB="3404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-Academic Licensing Community of Virginia (ALCOVE) – Technology exposure &amp; commercialization system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cs typeface="Arial" charset="0"/>
                      </a:endParaRP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8902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-Virginia Business Incubator Association (VBIA) – location &amp; logistics support for small businesses</a:t>
                      </a:r>
                    </a:p>
                  </a:txBody>
                  <a:tcPr marL="68089" marR="68089" marT="34044" marB="3404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1346</Words>
  <Application>Microsoft Office PowerPoint</Application>
  <PresentationFormat>On-screen Show (4:3)</PresentationFormat>
  <Paragraphs>290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Times New Roman</vt:lpstr>
      <vt:lpstr>Verdana</vt:lpstr>
      <vt:lpstr>Wingdings</vt:lpstr>
      <vt:lpstr>Felix Titling</vt:lpstr>
      <vt:lpstr>Tahoma</vt:lpstr>
      <vt:lpstr>Eclipse</vt:lpstr>
      <vt:lpstr>Microsoft Photo Editor 3.0 Photo</vt:lpstr>
      <vt:lpstr>Slide 1</vt:lpstr>
      <vt:lpstr>We Deliver Solutions</vt:lpstr>
      <vt:lpstr>What Do I Know About My Business</vt:lpstr>
      <vt:lpstr>What Should I Know About My Business </vt:lpstr>
      <vt:lpstr>A Strategic Assessment</vt:lpstr>
      <vt:lpstr>How Do We Learn</vt:lpstr>
      <vt:lpstr>How Do We Learn</vt:lpstr>
      <vt:lpstr>Slide 8</vt:lpstr>
      <vt:lpstr>Slide 9</vt:lpstr>
      <vt:lpstr>Slide 10</vt:lpstr>
      <vt:lpstr>Slide 11</vt:lpstr>
      <vt:lpstr>What Do We Do With the Knowledge</vt:lpstr>
      <vt:lpstr>What is the Impact</vt:lpstr>
      <vt:lpstr>Growth Strategies</vt:lpstr>
      <vt:lpstr>Expand Your Horizons</vt:lpstr>
      <vt:lpstr>Government Sales</vt:lpstr>
      <vt:lpstr>Partner </vt:lpstr>
      <vt:lpstr>Connections</vt:lpstr>
      <vt:lpstr>Connections</vt:lpstr>
      <vt:lpstr>Connections</vt:lpstr>
      <vt:lpstr>Connections</vt:lpstr>
      <vt:lpstr>Connections</vt:lpstr>
      <vt:lpstr>For more information:</vt:lpstr>
    </vt:vector>
  </TitlesOfParts>
  <Company>Virginia Infrastructure It Partnership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dfuller</dc:creator>
  <cp:lastModifiedBy>Curtis Skip Williams</cp:lastModifiedBy>
  <cp:revision>12</cp:revision>
  <dcterms:created xsi:type="dcterms:W3CDTF">2011-05-16T15:39:33Z</dcterms:created>
  <dcterms:modified xsi:type="dcterms:W3CDTF">2011-11-09T21:47:05Z</dcterms:modified>
</cp:coreProperties>
</file>