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2" r:id="rId1"/>
  </p:sldMasterIdLst>
  <p:notesMasterIdLst>
    <p:notesMasterId r:id="rId31"/>
  </p:notesMasterIdLst>
  <p:handoutMasterIdLst>
    <p:handoutMasterId r:id="rId32"/>
  </p:handoutMasterIdLst>
  <p:sldIdLst>
    <p:sldId id="256" r:id="rId2"/>
    <p:sldId id="257" r:id="rId3"/>
    <p:sldId id="260" r:id="rId4"/>
    <p:sldId id="261" r:id="rId5"/>
    <p:sldId id="285" r:id="rId6"/>
    <p:sldId id="284" r:id="rId7"/>
    <p:sldId id="272" r:id="rId8"/>
    <p:sldId id="289" r:id="rId9"/>
    <p:sldId id="290" r:id="rId10"/>
    <p:sldId id="315" r:id="rId11"/>
    <p:sldId id="311" r:id="rId12"/>
    <p:sldId id="291" r:id="rId13"/>
    <p:sldId id="274" r:id="rId14"/>
    <p:sldId id="275" r:id="rId15"/>
    <p:sldId id="282" r:id="rId16"/>
    <p:sldId id="294" r:id="rId17"/>
    <p:sldId id="296" r:id="rId18"/>
    <p:sldId id="295" r:id="rId19"/>
    <p:sldId id="299" r:id="rId20"/>
    <p:sldId id="297" r:id="rId21"/>
    <p:sldId id="298" r:id="rId22"/>
    <p:sldId id="300" r:id="rId23"/>
    <p:sldId id="301" r:id="rId24"/>
    <p:sldId id="288" r:id="rId25"/>
    <p:sldId id="280" r:id="rId26"/>
    <p:sldId id="313" r:id="rId27"/>
    <p:sldId id="316" r:id="rId28"/>
    <p:sldId id="281" r:id="rId29"/>
    <p:sldId id="310" r:id="rId30"/>
  </p:sldIdLst>
  <p:sldSz cx="9144000" cy="6858000" type="screen4x3"/>
  <p:notesSz cx="6858000" cy="92202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2593" autoAdjust="0"/>
    <p:restoredTop sz="86243" autoAdjust="0"/>
  </p:normalViewPr>
  <p:slideViewPr>
    <p:cSldViewPr>
      <p:cViewPr>
        <p:scale>
          <a:sx n="75" d="100"/>
          <a:sy n="75" d="100"/>
        </p:scale>
        <p:origin x="-78" y="-72"/>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130" d="100"/>
        <a:sy n="130" d="100"/>
      </p:scale>
      <p:origin x="0" y="306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460375"/>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200">
                <a:latin typeface="Times New Roman" charset="0"/>
              </a:defRPr>
            </a:lvl1pPr>
          </a:lstStyle>
          <a:p>
            <a:pPr>
              <a:defRPr/>
            </a:pPr>
            <a:endParaRPr lang="en-US" altLang="en-US"/>
          </a:p>
        </p:txBody>
      </p:sp>
      <p:sp>
        <p:nvSpPr>
          <p:cNvPr id="54275" name="Rectangle 3"/>
          <p:cNvSpPr>
            <a:spLocks noGrp="1" noChangeArrowheads="1"/>
          </p:cNvSpPr>
          <p:nvPr>
            <p:ph type="dt" sz="quarter" idx="1"/>
          </p:nvPr>
        </p:nvSpPr>
        <p:spPr bwMode="auto">
          <a:xfrm>
            <a:off x="3886200" y="0"/>
            <a:ext cx="2971800" cy="460375"/>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fld id="{5FDAE098-72A9-4936-82A8-E4A79707C877}" type="datetime1">
              <a:rPr lang="en-US" altLang="en-US"/>
              <a:pPr>
                <a:defRPr/>
              </a:pPr>
              <a:t>8/4/2014</a:t>
            </a:fld>
            <a:endParaRPr lang="en-US" altLang="en-US"/>
          </a:p>
        </p:txBody>
      </p:sp>
      <p:sp>
        <p:nvSpPr>
          <p:cNvPr id="54276" name="Rectangle 4"/>
          <p:cNvSpPr>
            <a:spLocks noGrp="1" noChangeArrowheads="1"/>
          </p:cNvSpPr>
          <p:nvPr>
            <p:ph type="ftr" sz="quarter" idx="2"/>
          </p:nvPr>
        </p:nvSpPr>
        <p:spPr bwMode="auto">
          <a:xfrm>
            <a:off x="0" y="8759825"/>
            <a:ext cx="2971800" cy="460375"/>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defRPr sz="1200">
                <a:latin typeface="Times New Roman" charset="0"/>
              </a:defRPr>
            </a:lvl1pPr>
          </a:lstStyle>
          <a:p>
            <a:pPr>
              <a:defRPr/>
            </a:pPr>
            <a:endParaRPr lang="en-US" altLang="en-US"/>
          </a:p>
        </p:txBody>
      </p:sp>
      <p:sp>
        <p:nvSpPr>
          <p:cNvPr id="54277" name="Rectangle 5"/>
          <p:cNvSpPr>
            <a:spLocks noGrp="1" noChangeArrowheads="1"/>
          </p:cNvSpPr>
          <p:nvPr>
            <p:ph type="sldNum" sz="quarter" idx="3"/>
          </p:nvPr>
        </p:nvSpPr>
        <p:spPr bwMode="auto">
          <a:xfrm>
            <a:off x="3886200" y="8759825"/>
            <a:ext cx="2971800" cy="460375"/>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91242BC1-732F-4D99-AB6A-31376D82DEE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16386"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r>
              <a:rPr lang="en-US" altLang="en-US" smtClean="0">
                <a:latin typeface="Times New Roman" pitchFamily="18" charset="0"/>
              </a:rPr>
              <a:t>Resources used in the development of this presentation:</a:t>
            </a:r>
          </a:p>
          <a:p>
            <a:pPr eaLnBrk="1" hangingPunct="1"/>
            <a:endParaRPr lang="en-US" altLang="en-US" smtClean="0">
              <a:latin typeface="Times New Roman" pitchFamily="18" charset="0"/>
            </a:endParaRPr>
          </a:p>
          <a:p>
            <a:pPr eaLnBrk="1" hangingPunct="1"/>
            <a:r>
              <a:rPr lang="en-US" altLang="en-US" smtClean="0">
                <a:latin typeface="Times New Roman" pitchFamily="18" charset="0"/>
              </a:rPr>
              <a:t>http://www.vec.virginia.gov/vecportal/employer/pdf/employerhandbook20130808.pdf</a:t>
            </a:r>
          </a:p>
          <a:p>
            <a:pPr eaLnBrk="1" hangingPunct="1"/>
            <a:endParaRPr lang="en-US" altLang="en-US" smtClean="0">
              <a:latin typeface="Times New Roman" pitchFamily="18" charset="0"/>
            </a:endParaRPr>
          </a:p>
          <a:p>
            <a:pPr eaLnBrk="1" hangingPunct="1"/>
            <a:r>
              <a:rPr lang="en-US" altLang="en-US" smtClean="0">
                <a:latin typeface="Times New Roman" pitchFamily="18" charset="0"/>
              </a:rPr>
              <a:t>http://leg1.state.va.us/cgi-bin/legp504.exe?000+cod+TOC60020000005000000000000  TAX Regs</a:t>
            </a:r>
          </a:p>
          <a:p>
            <a:pPr eaLnBrk="1" hangingPunct="1"/>
            <a:endParaRPr lang="en-US" altLang="en-US" smtClean="0">
              <a:latin typeface="Times New Roman" pitchFamily="18" charset="0"/>
            </a:endParaRPr>
          </a:p>
          <a:p>
            <a:pPr eaLnBrk="1" hangingPunct="1"/>
            <a:r>
              <a:rPr lang="en-US" altLang="en-US" smtClean="0">
                <a:latin typeface="Times New Roman" pitchFamily="18" charset="0"/>
              </a:rPr>
              <a:t>http://leg1.state.va.us/cgi-bin/legp504.exe?000+cod+TOC60020000006000000000000   Benefits Regs</a:t>
            </a:r>
          </a:p>
          <a:p>
            <a:pPr eaLnBrk="1" hangingPunct="1"/>
            <a:endParaRPr lang="en-US" alt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36866"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38914"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40962"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69634"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43010"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45058"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47106"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49154"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51202"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53250"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18434"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55298"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57346"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59394"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r>
              <a:rPr lang="en-US" altLang="en-US" dirty="0" smtClean="0">
                <a:latin typeface="Times New Roman" pitchFamily="18" charset="0"/>
              </a:rPr>
              <a:t>Not all employing units in Virginia are subject to the taxing provisions of the unemployment compensation law. Coverage (tax liability) is determined by the number of workers employed, the duration and nature of services performed, and the amount of wages paid for services in employment. Once the liability conditions are met for your type of employment, you are required to report the total payroll for the entire year, by quarter, and pay the appropriate amount of taxes. Regulation 16 VAC 5-20-10 </a:t>
            </a:r>
          </a:p>
          <a:p>
            <a:pPr eaLnBrk="1" hangingPunct="1"/>
            <a:r>
              <a:rPr lang="en-US" altLang="en-US" dirty="0" smtClean="0">
                <a:latin typeface="Times New Roman" pitchFamily="18" charset="0"/>
              </a:rPr>
              <a:t> </a:t>
            </a:r>
          </a:p>
          <a:p>
            <a:pPr eaLnBrk="1" hangingPunct="1"/>
            <a:r>
              <a:rPr lang="en-US" altLang="en-US" dirty="0" smtClean="0">
                <a:latin typeface="Times New Roman" pitchFamily="18" charset="0"/>
              </a:rPr>
              <a:t>You are automatically liable for coverage if you: </a:t>
            </a:r>
          </a:p>
          <a:p>
            <a:pPr eaLnBrk="1" hangingPunct="1"/>
            <a:r>
              <a:rPr lang="en-US" altLang="en-US" dirty="0" smtClean="0">
                <a:latin typeface="Times New Roman" pitchFamily="18" charset="0"/>
              </a:rPr>
              <a:t> • acquire a business, which is liable under the law; (You also may be responsible for any sum owed by the seller.) </a:t>
            </a:r>
          </a:p>
          <a:p>
            <a:pPr eaLnBrk="1" hangingPunct="1"/>
            <a:r>
              <a:rPr lang="en-US" altLang="en-US" dirty="0" smtClean="0">
                <a:latin typeface="Times New Roman" pitchFamily="18" charset="0"/>
              </a:rPr>
              <a:t> • are liable to the federal government for Federal Unemployment Tax (FUTA); </a:t>
            </a:r>
          </a:p>
          <a:p>
            <a:pPr eaLnBrk="1" hangingPunct="1"/>
            <a:r>
              <a:rPr lang="en-US" altLang="en-US" dirty="0" smtClean="0">
                <a:latin typeface="Times New Roman" pitchFamily="18" charset="0"/>
              </a:rPr>
              <a:t> • are a state, local government, or political subdivision. §60.2-210 </a:t>
            </a:r>
          </a:p>
          <a:p>
            <a:pPr eaLnBrk="1" hangingPunct="1"/>
            <a:r>
              <a:rPr lang="en-US" altLang="en-US" dirty="0" smtClean="0">
                <a:latin typeface="Times New Roman" pitchFamily="18" charset="0"/>
              </a:rPr>
              <a:t> </a:t>
            </a:r>
          </a:p>
          <a:p>
            <a:pPr eaLnBrk="1" hangingPunct="1"/>
            <a:r>
              <a:rPr lang="en-US" altLang="en-US" dirty="0" smtClean="0">
                <a:latin typeface="Times New Roman" pitchFamily="18" charset="0"/>
              </a:rPr>
              <a:t>Most employers are liable if you have one or more employees who work for any portion of a day in twenty different weeks in a calendar year, or if your total gross payroll for any calendar quarter is $1,500 or more. §60.2-210. The exceptions are domestic, nonprofit or agricultural employing units. </a:t>
            </a:r>
          </a:p>
          <a:p>
            <a:pPr eaLnBrk="1" hangingPunct="1"/>
            <a:endParaRPr lang="en-US" altLang="en-US" dirty="0" smtClean="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61442"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xfrm>
            <a:off x="1123950" y="692150"/>
            <a:ext cx="4610100" cy="3457575"/>
          </a:xfrm>
          <a:prstGeom prst="rect">
            <a:avLst/>
          </a:prstGeom>
          <a:noFill/>
          <a:ln w="12700">
            <a:solidFill>
              <a:srgbClr val="000000"/>
            </a:solidFill>
            <a:miter lim="800000"/>
            <a:headEnd/>
            <a:tailEnd/>
          </a:ln>
        </p:spPr>
      </p:sp>
      <p:sp>
        <p:nvSpPr>
          <p:cNvPr id="63490" name="Notes Placeholder 2"/>
          <p:cNvSpPr>
            <a:spLocks noGrp="1"/>
          </p:cNvSpPr>
          <p:nvPr>
            <p:ph type="body" idx="1"/>
          </p:nvPr>
        </p:nvSpPr>
        <p:spPr bwMode="auto">
          <a:xfrm>
            <a:off x="685800" y="4379913"/>
            <a:ext cx="5486400" cy="4148137"/>
          </a:xfrm>
          <a:prstGeom prst="rect">
            <a:avLst/>
          </a:prstGeom>
          <a:noFill/>
          <a:ln>
            <a:miter lim="800000"/>
            <a:headEnd/>
            <a:tailEnd/>
          </a:ln>
        </p:spPr>
        <p:txBody>
          <a:bodyPr/>
          <a:lstStyle/>
          <a:p>
            <a:r>
              <a:rPr lang="en-US" altLang="en-US" smtClean="0">
                <a:latin typeface="Times New Roman" pitchFamily="18" charset="0"/>
              </a:rPr>
              <a:t>The benefit ratio is obtained by dividing the total amount of benefits charged against the account by the total of the paid taxable payrolls. The computed tax rate is determined by applying the resulting percentage and the trust fund balance factor to the rate tables provided by the law. The pool cost charge is added to all employers’ tax rates to compensate for charges that cannot be assigned to any specific Virginia employer. When the trust fund balance does not exceed 50% of solvency, an additional charge must be placed on all employers. </a:t>
            </a:r>
            <a:endParaRPr lang="en-US" smtClean="0">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67586"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20482"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22530"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24578"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r>
              <a:rPr lang="en-US" altLang="en-US" dirty="0" smtClean="0">
                <a:latin typeface="Times New Roman" pitchFamily="18" charset="0"/>
              </a:rPr>
              <a:t>To qualify for benefits, an individual must have earned at least a total of $3000 in two quarters in the base period. Currently the maximum weekly benefit amount is $378 and the minimum is $60. Individuals must have earned at least $18,900.01 in two quarters during the base period to qualify for the maximum weekly benefit amount. Benefit duration varies from 12 to 26 weeks, also depending on wages earned in the base period.</a:t>
            </a:r>
          </a:p>
          <a:p>
            <a:pPr eaLnBrk="1" hangingPunct="1"/>
            <a:endParaRPr lang="en-US" altLang="en-US"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26626"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28674"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30722"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32770"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1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6" name="Rounded Rectangle 9"/>
          <p:cNvSpPr/>
          <p:nvPr/>
        </p:nvSpPr>
        <p:spPr>
          <a:xfrm>
            <a:off x="418597"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n-US" smtClean="0"/>
              <a:t>Click to edit Master title style</a:t>
            </a:r>
            <a:endParaRPr lang="en-US"/>
          </a:p>
        </p:txBody>
      </p:sp>
      <p:sp>
        <p:nvSpPr>
          <p:cNvPr id="20" name="Subtitle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7" name="Date Placeholder 18"/>
          <p:cNvSpPr>
            <a:spLocks noGrp="1"/>
          </p:cNvSpPr>
          <p:nvPr>
            <p:ph type="dt" sz="half" idx="10"/>
          </p:nvPr>
        </p:nvSpPr>
        <p:spPr/>
        <p:txBody>
          <a:bodyPr/>
          <a:lstStyle>
            <a:lvl1pPr>
              <a:defRPr/>
            </a:lvl1pPr>
            <a:extLst/>
          </a:lstStyle>
          <a:p>
            <a:pPr>
              <a:defRPr/>
            </a:pPr>
            <a:endParaRPr lang="en-US" altLang="en-US"/>
          </a:p>
        </p:txBody>
      </p:sp>
      <p:sp>
        <p:nvSpPr>
          <p:cNvPr id="8" name="Footer Placeholder 7"/>
          <p:cNvSpPr>
            <a:spLocks noGrp="1"/>
          </p:cNvSpPr>
          <p:nvPr>
            <p:ph type="ftr" sz="quarter" idx="11"/>
          </p:nvPr>
        </p:nvSpPr>
        <p:spPr/>
        <p:txBody>
          <a:bodyPr/>
          <a:lstStyle>
            <a:lvl1pPr>
              <a:defRPr/>
            </a:lvl1pPr>
            <a:extLst/>
          </a:lstStyle>
          <a:p>
            <a:pPr>
              <a:defRPr/>
            </a:pPr>
            <a:endParaRPr lang="en-US" altLang="en-US"/>
          </a:p>
        </p:txBody>
      </p:sp>
      <p:sp>
        <p:nvSpPr>
          <p:cNvPr id="9" name="Slide Number Placeholder 10"/>
          <p:cNvSpPr>
            <a:spLocks noGrp="1"/>
          </p:cNvSpPr>
          <p:nvPr>
            <p:ph type="sldNum" sz="quarter" idx="12"/>
          </p:nvPr>
        </p:nvSpPr>
        <p:spPr/>
        <p:txBody>
          <a:bodyPr/>
          <a:lstStyle>
            <a:lvl1pPr>
              <a:defRPr/>
            </a:lvl1pPr>
            <a:extLst/>
          </a:lstStyle>
          <a:p>
            <a:pPr>
              <a:defRPr/>
            </a:pPr>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ltLang="en-US"/>
          </a:p>
        </p:txBody>
      </p:sp>
      <p:sp>
        <p:nvSpPr>
          <p:cNvPr id="5" name="Footer Placeholder 17"/>
          <p:cNvSpPr>
            <a:spLocks noGrp="1"/>
          </p:cNvSpPr>
          <p:nvPr>
            <p:ph type="ftr" sz="quarter" idx="11"/>
          </p:nvPr>
        </p:nvSpPr>
        <p:spPr/>
        <p:txBody>
          <a:bodyPr/>
          <a:lstStyle>
            <a:lvl1pPr>
              <a:defRPr/>
            </a:lvl1pPr>
          </a:lstStyle>
          <a:p>
            <a:pPr>
              <a:defRPr/>
            </a:pPr>
            <a:endParaRPr lang="en-US" altLang="en-US"/>
          </a:p>
        </p:txBody>
      </p:sp>
      <p:sp>
        <p:nvSpPr>
          <p:cNvPr id="6"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5"/>
            <a:ext cx="1981200" cy="5257799"/>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533403"/>
            <a:ext cx="5943600" cy="525780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ltLang="en-US"/>
          </a:p>
        </p:txBody>
      </p:sp>
      <p:sp>
        <p:nvSpPr>
          <p:cNvPr id="5" name="Footer Placeholder 17"/>
          <p:cNvSpPr>
            <a:spLocks noGrp="1"/>
          </p:cNvSpPr>
          <p:nvPr>
            <p:ph type="ftr" sz="quarter" idx="11"/>
          </p:nvPr>
        </p:nvSpPr>
        <p:spPr/>
        <p:txBody>
          <a:bodyPr/>
          <a:lstStyle>
            <a:lvl1pPr>
              <a:defRPr/>
            </a:lvl1pPr>
          </a:lstStyle>
          <a:p>
            <a:pPr>
              <a:defRPr/>
            </a:pPr>
            <a:endParaRPr lang="en-US" altLang="en-US"/>
          </a:p>
        </p:txBody>
      </p:sp>
      <p:sp>
        <p:nvSpPr>
          <p:cNvPr id="6"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Content Placeholder 2"/>
          <p:cNvSpPr>
            <a:spLocks noGrp="1"/>
          </p:cNvSpPr>
          <p:nvPr>
            <p:ph idx="1"/>
          </p:nvPr>
        </p:nvSpPr>
        <p:spPr>
          <a:xfrm>
            <a:off x="502920" y="530352"/>
            <a:ext cx="8183880" cy="4187952"/>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ltLang="en-US"/>
          </a:p>
        </p:txBody>
      </p:sp>
      <p:sp>
        <p:nvSpPr>
          <p:cNvPr id="5" name="Footer Placeholder 17"/>
          <p:cNvSpPr>
            <a:spLocks noGrp="1"/>
          </p:cNvSpPr>
          <p:nvPr>
            <p:ph type="ftr" sz="quarter" idx="11"/>
          </p:nvPr>
        </p:nvSpPr>
        <p:spPr/>
        <p:txBody>
          <a:bodyPr/>
          <a:lstStyle>
            <a:lvl1pPr>
              <a:defRPr/>
            </a:lvl1pPr>
          </a:lstStyle>
          <a:p>
            <a:pPr>
              <a:defRPr/>
            </a:pPr>
            <a:endParaRPr lang="en-US" altLang="en-US"/>
          </a:p>
        </p:txBody>
      </p:sp>
      <p:sp>
        <p:nvSpPr>
          <p:cNvPr id="6"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1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Rounded Rectangle 10"/>
          <p:cNvSpPr/>
          <p:nvPr/>
        </p:nvSpPr>
        <p:spPr>
          <a:xfrm>
            <a:off x="418597" y="434163"/>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ltLang="en-US"/>
          </a:p>
        </p:txBody>
      </p:sp>
      <p:sp>
        <p:nvSpPr>
          <p:cNvPr id="7" name="Footer Placeholder 4"/>
          <p:cNvSpPr>
            <a:spLocks noGrp="1"/>
          </p:cNvSpPr>
          <p:nvPr>
            <p:ph type="ftr" sz="quarter" idx="11"/>
          </p:nvPr>
        </p:nvSpPr>
        <p:spPr/>
        <p:txBody>
          <a:bodyPr/>
          <a:lstStyle>
            <a:lvl1pPr>
              <a:defRPr/>
            </a:lvl1pPr>
            <a:extLst/>
          </a:lstStyle>
          <a:p>
            <a:pPr>
              <a:defRPr/>
            </a:pPr>
            <a:endParaRPr lang="en-US" altLang="en-US"/>
          </a:p>
        </p:txBody>
      </p:sp>
      <p:sp>
        <p:nvSpPr>
          <p:cNvPr id="8" name="Slide Number Placeholder 5"/>
          <p:cNvSpPr>
            <a:spLocks noGrp="1"/>
          </p:cNvSpPr>
          <p:nvPr>
            <p:ph type="sldNum" sz="quarter" idx="12"/>
          </p:nvPr>
        </p:nvSpPr>
        <p:spPr/>
        <p:txBody>
          <a:bodyPr/>
          <a:lstStyle>
            <a:lvl1pPr>
              <a:defRPr/>
            </a:lvl1pPr>
            <a:extLst/>
          </a:lstStyle>
          <a:p>
            <a:pPr>
              <a:defRPr/>
            </a:pPr>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endParaRPr lang="en-US" altLang="en-US"/>
          </a:p>
        </p:txBody>
      </p:sp>
      <p:sp>
        <p:nvSpPr>
          <p:cNvPr id="6" name="Footer Placeholder 17"/>
          <p:cNvSpPr>
            <a:spLocks noGrp="1"/>
          </p:cNvSpPr>
          <p:nvPr>
            <p:ph type="ftr" sz="quarter" idx="11"/>
          </p:nvPr>
        </p:nvSpPr>
        <p:spPr/>
        <p:txBody>
          <a:bodyPr/>
          <a:lstStyle>
            <a:lvl1pPr>
              <a:defRPr/>
            </a:lvl1pPr>
          </a:lstStyle>
          <a:p>
            <a:pPr>
              <a:defRPr/>
            </a:pPr>
            <a:endParaRPr lang="en-US" altLang="en-US"/>
          </a:p>
        </p:txBody>
      </p:sp>
      <p:sp>
        <p:nvSpPr>
          <p:cNvPr id="7"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lvl1pPr>
              <a:defRPr b="1"/>
            </a:lvl1pPr>
            <a:extLst/>
          </a:lstStyle>
          <a:p>
            <a:r>
              <a:rPr lang="en-US" smtClean="0"/>
              <a:t>Click to edit Master title style</a:t>
            </a:r>
            <a:endParaRPr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4"/>
          <p:cNvSpPr>
            <a:spLocks noGrp="1"/>
          </p:cNvSpPr>
          <p:nvPr>
            <p:ph type="dt" sz="half" idx="10"/>
          </p:nvPr>
        </p:nvSpPr>
        <p:spPr/>
        <p:txBody>
          <a:bodyPr/>
          <a:lstStyle>
            <a:lvl1pPr>
              <a:defRPr/>
            </a:lvl1pPr>
          </a:lstStyle>
          <a:p>
            <a:pPr>
              <a:defRPr/>
            </a:pPr>
            <a:endParaRPr lang="en-US" altLang="en-US"/>
          </a:p>
        </p:txBody>
      </p:sp>
      <p:sp>
        <p:nvSpPr>
          <p:cNvPr id="8" name="Footer Placeholder 17"/>
          <p:cNvSpPr>
            <a:spLocks noGrp="1"/>
          </p:cNvSpPr>
          <p:nvPr>
            <p:ph type="ftr" sz="quarter" idx="11"/>
          </p:nvPr>
        </p:nvSpPr>
        <p:spPr/>
        <p:txBody>
          <a:bodyPr/>
          <a:lstStyle>
            <a:lvl1pPr>
              <a:defRPr/>
            </a:lvl1pPr>
          </a:lstStyle>
          <a:p>
            <a:pPr>
              <a:defRPr/>
            </a:pPr>
            <a:endParaRPr lang="en-US" altLang="en-US"/>
          </a:p>
        </p:txBody>
      </p:sp>
      <p:sp>
        <p:nvSpPr>
          <p:cNvPr id="9"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Date Placeholder 24"/>
          <p:cNvSpPr>
            <a:spLocks noGrp="1"/>
          </p:cNvSpPr>
          <p:nvPr>
            <p:ph type="dt" sz="half" idx="10"/>
          </p:nvPr>
        </p:nvSpPr>
        <p:spPr/>
        <p:txBody>
          <a:bodyPr/>
          <a:lstStyle>
            <a:lvl1pPr>
              <a:defRPr/>
            </a:lvl1pPr>
          </a:lstStyle>
          <a:p>
            <a:pPr>
              <a:defRPr/>
            </a:pPr>
            <a:endParaRPr lang="en-US" altLang="en-US"/>
          </a:p>
        </p:txBody>
      </p:sp>
      <p:sp>
        <p:nvSpPr>
          <p:cNvPr id="4" name="Footer Placeholder 17"/>
          <p:cNvSpPr>
            <a:spLocks noGrp="1"/>
          </p:cNvSpPr>
          <p:nvPr>
            <p:ph type="ftr" sz="quarter" idx="11"/>
          </p:nvPr>
        </p:nvSpPr>
        <p:spPr/>
        <p:txBody>
          <a:bodyPr/>
          <a:lstStyle>
            <a:lvl1pPr>
              <a:defRPr/>
            </a:lvl1pPr>
          </a:lstStyle>
          <a:p>
            <a:pPr>
              <a:defRPr/>
            </a:pPr>
            <a:endParaRPr lang="en-US" altLang="en-US"/>
          </a:p>
        </p:txBody>
      </p:sp>
      <p:sp>
        <p:nvSpPr>
          <p:cNvPr id="5"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Date Placeholder 1"/>
          <p:cNvSpPr>
            <a:spLocks noGrp="1"/>
          </p:cNvSpPr>
          <p:nvPr>
            <p:ph type="dt" sz="half" idx="10"/>
          </p:nvPr>
        </p:nvSpPr>
        <p:spPr/>
        <p:txBody>
          <a:bodyPr/>
          <a:lstStyle>
            <a:lvl1pPr>
              <a:defRPr/>
            </a:lvl1pPr>
            <a:extLst/>
          </a:lstStyle>
          <a:p>
            <a:pPr>
              <a:defRPr/>
            </a:pPr>
            <a:endParaRPr lang="en-US" altLang="en-US"/>
          </a:p>
        </p:txBody>
      </p:sp>
      <p:sp>
        <p:nvSpPr>
          <p:cNvPr id="4" name="Footer Placeholder 2"/>
          <p:cNvSpPr>
            <a:spLocks noGrp="1"/>
          </p:cNvSpPr>
          <p:nvPr>
            <p:ph type="ftr" sz="quarter" idx="11"/>
          </p:nvPr>
        </p:nvSpPr>
        <p:spPr/>
        <p:txBody>
          <a:bodyPr/>
          <a:lstStyle>
            <a:lvl1pPr>
              <a:defRPr/>
            </a:lvl1pPr>
            <a:extLst/>
          </a:lstStyle>
          <a:p>
            <a:pPr>
              <a:defRPr/>
            </a:pPr>
            <a:endParaRPr lang="en-US" altLang="en-US"/>
          </a:p>
        </p:txBody>
      </p:sp>
      <p:sp>
        <p:nvSpPr>
          <p:cNvPr id="5" name="Slide Number Placeholder 3"/>
          <p:cNvSpPr>
            <a:spLocks noGrp="1"/>
          </p:cNvSpPr>
          <p:nvPr>
            <p:ph type="sldNum" sz="quarter" idx="12"/>
          </p:nvPr>
        </p:nvSpPr>
        <p:spPr/>
        <p:txBody>
          <a:bodyPr/>
          <a:lstStyle>
            <a:lvl1pPr>
              <a:defRPr/>
            </a:lvl1pPr>
            <a:extLst/>
          </a:lstStyle>
          <a:p>
            <a:pPr>
              <a:defRPr/>
            </a:pPr>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en-US" smtClean="0"/>
              <a:t>Click to edit Master title style</a:t>
            </a:r>
            <a:endParaRPr lang="en-US"/>
          </a:p>
        </p:txBody>
      </p:sp>
      <p:sp>
        <p:nvSpPr>
          <p:cNvPr id="3" name="Text Placeholder 2"/>
          <p:cNvSpPr>
            <a:spLocks noGrp="1"/>
          </p:cNvSpPr>
          <p:nvPr>
            <p:ph type="body" idx="2"/>
          </p:nvPr>
        </p:nvSpPr>
        <p:spPr>
          <a:xfrm>
            <a:off x="5538847" y="1447803"/>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1"/>
          </p:nvPr>
        </p:nvSpPr>
        <p:spPr>
          <a:xfrm>
            <a:off x="761374" y="930145"/>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endParaRPr lang="en-US" altLang="en-US"/>
          </a:p>
        </p:txBody>
      </p:sp>
      <p:sp>
        <p:nvSpPr>
          <p:cNvPr id="6" name="Footer Placeholder 17"/>
          <p:cNvSpPr>
            <a:spLocks noGrp="1"/>
          </p:cNvSpPr>
          <p:nvPr>
            <p:ph type="ftr" sz="quarter" idx="11"/>
          </p:nvPr>
        </p:nvSpPr>
        <p:spPr/>
        <p:txBody>
          <a:bodyPr/>
          <a:lstStyle>
            <a:lvl1pPr>
              <a:defRPr/>
            </a:lvl1pPr>
          </a:lstStyle>
          <a:p>
            <a:pPr>
              <a:defRPr/>
            </a:pPr>
            <a:endParaRPr lang="en-US" altLang="en-US"/>
          </a:p>
        </p:txBody>
      </p:sp>
      <p:sp>
        <p:nvSpPr>
          <p:cNvPr id="7"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1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6" name="Round Single Corner Rectangle 10"/>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en-US" smtClean="0"/>
              <a:t>Click to edit Master title style</a:t>
            </a:r>
            <a:endParaRPr lang="en-US"/>
          </a:p>
        </p:txBody>
      </p:sp>
      <p:sp>
        <p:nvSpPr>
          <p:cNvPr id="4" name="Text Placeholder 3"/>
          <p:cNvSpPr>
            <a:spLocks noGrp="1"/>
          </p:cNvSpPr>
          <p:nvPr>
            <p:ph type="body" sz="half" idx="2"/>
          </p:nvPr>
        </p:nvSpPr>
        <p:spPr bwMode="grayWhite">
          <a:xfrm>
            <a:off x="6462712" y="533401"/>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en-US" noProof="0" smtClean="0"/>
              <a:t>Click icon to add picture</a:t>
            </a:r>
            <a:endParaRPr lang="en-US" noProof="0"/>
          </a:p>
        </p:txBody>
      </p:sp>
      <p:sp>
        <p:nvSpPr>
          <p:cNvPr id="7" name="Date Placeholder 4"/>
          <p:cNvSpPr>
            <a:spLocks noGrp="1"/>
          </p:cNvSpPr>
          <p:nvPr>
            <p:ph type="dt" sz="half" idx="10"/>
          </p:nvPr>
        </p:nvSpPr>
        <p:spPr/>
        <p:txBody>
          <a:bodyPr/>
          <a:lstStyle>
            <a:lvl1pPr>
              <a:defRPr/>
            </a:lvl1pPr>
            <a:extLst/>
          </a:lstStyle>
          <a:p>
            <a:pPr>
              <a:defRPr/>
            </a:pPr>
            <a:endParaRPr lang="en-US" altLang="en-US"/>
          </a:p>
        </p:txBody>
      </p:sp>
      <p:sp>
        <p:nvSpPr>
          <p:cNvPr id="8" name="Footer Placeholder 5"/>
          <p:cNvSpPr>
            <a:spLocks noGrp="1"/>
          </p:cNvSpPr>
          <p:nvPr>
            <p:ph type="ftr" sz="quarter" idx="11"/>
          </p:nvPr>
        </p:nvSpPr>
        <p:spPr/>
        <p:txBody>
          <a:bodyPr/>
          <a:lstStyle>
            <a:lvl1pPr>
              <a:defRPr/>
            </a:lvl1pPr>
            <a:extLst/>
          </a:lstStyle>
          <a:p>
            <a:pPr>
              <a:defRPr/>
            </a:pPr>
            <a:endParaRPr lang="en-US" altLang="en-US"/>
          </a:p>
        </p:txBody>
      </p:sp>
      <p:sp>
        <p:nvSpPr>
          <p:cNvPr id="9" name="Slide Number Placeholder 6"/>
          <p:cNvSpPr>
            <a:spLocks noGrp="1"/>
          </p:cNvSpPr>
          <p:nvPr>
            <p:ph type="sldNum" sz="quarter" idx="12"/>
          </p:nvPr>
        </p:nvSpPr>
        <p:spPr/>
        <p:txBody>
          <a:bodyPr/>
          <a:lstStyle>
            <a:lvl1pPr>
              <a:defRPr/>
            </a:lvl1pPr>
            <a:extLst/>
          </a:lstStyle>
          <a:p>
            <a:pPr>
              <a:defRPr/>
            </a:pPr>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9" name="Rounded Rectangle 8"/>
          <p:cNvSpPr/>
          <p:nvPr/>
        </p:nvSpPr>
        <p:spPr>
          <a:xfrm>
            <a:off x="418597"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3" name="Title Placeholder 12"/>
          <p:cNvSpPr>
            <a:spLocks noGrp="1"/>
          </p:cNvSpPr>
          <p:nvPr>
            <p:ph type="title"/>
          </p:nvPr>
        </p:nvSpPr>
        <p:spPr>
          <a:xfrm>
            <a:off x="503238" y="4986338"/>
            <a:ext cx="8183562" cy="1050925"/>
          </a:xfrm>
          <a:prstGeom prst="rect">
            <a:avLst/>
          </a:prstGeom>
        </p:spPr>
        <p:txBody>
          <a:bodyPr vert="horz" anchor="b">
            <a:normAutofit/>
          </a:bodyPr>
          <a:lstStyle>
            <a:extLst/>
          </a:lstStyle>
          <a:p>
            <a:r>
              <a:rPr lang="en-US" smtClean="0"/>
              <a:t>Click to edit Master title style</a:t>
            </a:r>
            <a:endParaRPr lang="en-US"/>
          </a:p>
        </p:txBody>
      </p:sp>
      <p:sp>
        <p:nvSpPr>
          <p:cNvPr id="1031" name="Text Placeholder 3"/>
          <p:cNvSpPr>
            <a:spLocks noGrp="1"/>
          </p:cNvSpPr>
          <p:nvPr>
            <p:ph type="body" idx="1"/>
          </p:nvPr>
        </p:nvSpPr>
        <p:spPr bwMode="auto">
          <a:xfrm>
            <a:off x="503238" y="530225"/>
            <a:ext cx="8183562" cy="4187825"/>
          </a:xfrm>
          <a:prstGeom prst="rect">
            <a:avLst/>
          </a:prstGeom>
          <a:noFill/>
          <a:ln w="9525">
            <a:noFill/>
            <a:miter lim="800000"/>
            <a:headEnd/>
            <a:tailEnd/>
          </a:ln>
        </p:spPr>
        <p:txBody>
          <a:bodyPr vert="horz" wrap="square" lIns="182880"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 name="Date Placeholder 24"/>
          <p:cNvSpPr>
            <a:spLocks noGrp="1"/>
          </p:cNvSpPr>
          <p:nvPr>
            <p:ph type="dt" sz="half" idx="2"/>
          </p:nvPr>
        </p:nvSpPr>
        <p:spPr>
          <a:xfrm>
            <a:off x="3776663" y="6111875"/>
            <a:ext cx="2286000" cy="365125"/>
          </a:xfrm>
          <a:prstGeom prst="rect">
            <a:avLst/>
          </a:prstGeom>
        </p:spPr>
        <p:txBody>
          <a:bodyPr vert="horz" anchor="b"/>
          <a:lstStyle>
            <a:lvl1pPr algn="r" eaLnBrk="1" latinLnBrk="0" hangingPunct="1">
              <a:defRPr kumimoji="0" sz="1000">
                <a:solidFill>
                  <a:schemeClr val="bg2">
                    <a:shade val="50000"/>
                  </a:schemeClr>
                </a:solidFill>
                <a:latin typeface="Times New Roman" charset="0"/>
              </a:defRPr>
            </a:lvl1pPr>
            <a:extLst/>
          </a:lstStyle>
          <a:p>
            <a:pPr>
              <a:defRPr/>
            </a:pPr>
            <a:endParaRPr lang="en-US" altLang="en-US"/>
          </a:p>
        </p:txBody>
      </p:sp>
      <p:sp>
        <p:nvSpPr>
          <p:cNvPr id="18" name="Footer Placeholder 17"/>
          <p:cNvSpPr>
            <a:spLocks noGrp="1"/>
          </p:cNvSpPr>
          <p:nvPr>
            <p:ph type="ftr" sz="quarter" idx="3"/>
          </p:nvPr>
        </p:nvSpPr>
        <p:spPr>
          <a:xfrm>
            <a:off x="6062663" y="6111875"/>
            <a:ext cx="2286000" cy="365125"/>
          </a:xfrm>
          <a:prstGeom prst="rect">
            <a:avLst/>
          </a:prstGeom>
        </p:spPr>
        <p:txBody>
          <a:bodyPr vert="horz" anchor="b"/>
          <a:lstStyle>
            <a:lvl1pPr algn="l" eaLnBrk="1" latinLnBrk="0" hangingPunct="1">
              <a:defRPr kumimoji="0" sz="1000">
                <a:solidFill>
                  <a:schemeClr val="bg2">
                    <a:shade val="50000"/>
                  </a:schemeClr>
                </a:solidFill>
                <a:latin typeface="Times New Roman" charset="0"/>
              </a:defRPr>
            </a:lvl1pPr>
            <a:extLst/>
          </a:lstStyle>
          <a:p>
            <a:pPr>
              <a:defRPr/>
            </a:pPr>
            <a:endParaRPr lang="en-US" altLang="en-US"/>
          </a:p>
        </p:txBody>
      </p:sp>
      <p:sp>
        <p:nvSpPr>
          <p:cNvPr id="5" name="Slide Number Placeholder 4"/>
          <p:cNvSpPr>
            <a:spLocks noGrp="1"/>
          </p:cNvSpPr>
          <p:nvPr>
            <p:ph type="sldNum" sz="quarter" idx="4"/>
          </p:nvPr>
        </p:nvSpPr>
        <p:spPr>
          <a:xfrm>
            <a:off x="8348663" y="6111875"/>
            <a:ext cx="457200" cy="365125"/>
          </a:xfrm>
          <a:prstGeom prst="rect">
            <a:avLst/>
          </a:prstGeom>
        </p:spPr>
        <p:txBody>
          <a:bodyPr vert="horz" anchor="b"/>
          <a:lstStyle>
            <a:lvl1pPr algn="r" eaLnBrk="1" latinLnBrk="0" hangingPunct="1">
              <a:defRPr kumimoji="0" sz="1000">
                <a:solidFill>
                  <a:schemeClr val="bg2">
                    <a:shade val="50000"/>
                  </a:schemeClr>
                </a:solidFill>
                <a:latin typeface="Times New Roman" charset="0"/>
              </a:defRPr>
            </a:lvl1pPr>
            <a:extLst/>
          </a:lstStyle>
          <a:p>
            <a:pPr>
              <a:defRPr/>
            </a:pPr>
            <a:endParaRPr lang="en-US" altLang="en-US"/>
          </a:p>
        </p:txBody>
      </p:sp>
    </p:spTree>
  </p:cSld>
  <p:clrMap bg1="lt1" tx1="dk1" bg2="lt2" tx2="dk2" accent1="accent1" accent2="accent2" accent3="accent3" accent4="accent4" accent5="accent5" accent6="accent6" hlink="hlink" folHlink="folHlink"/>
  <p:sldLayoutIdLst>
    <p:sldLayoutId id="2147483744" r:id="rId1"/>
    <p:sldLayoutId id="2147483743" r:id="rId2"/>
    <p:sldLayoutId id="2147483745" r:id="rId3"/>
    <p:sldLayoutId id="2147483742" r:id="rId4"/>
    <p:sldLayoutId id="2147483741" r:id="rId5"/>
    <p:sldLayoutId id="2147483740" r:id="rId6"/>
    <p:sldLayoutId id="2147483746" r:id="rId7"/>
    <p:sldLayoutId id="2147483739" r:id="rId8"/>
    <p:sldLayoutId id="2147483747" r:id="rId9"/>
    <p:sldLayoutId id="2147483738" r:id="rId10"/>
    <p:sldLayoutId id="2147483737" r:id="rId11"/>
  </p:sldLayoutIdLst>
  <p:txStyles>
    <p:title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8D3E"/>
          </a:solidFill>
          <a:latin typeface="Verdana" pitchFamily="34" charset="0"/>
        </a:defRPr>
      </a:lvl2pPr>
      <a:lvl3pPr algn="l" rtl="0" eaLnBrk="0" fontAlgn="base" hangingPunct="0">
        <a:spcBef>
          <a:spcPct val="0"/>
        </a:spcBef>
        <a:spcAft>
          <a:spcPct val="0"/>
        </a:spcAft>
        <a:defRPr sz="3600" b="1">
          <a:solidFill>
            <a:srgbClr val="FF8D3E"/>
          </a:solidFill>
          <a:latin typeface="Verdana" pitchFamily="34" charset="0"/>
        </a:defRPr>
      </a:lvl3pPr>
      <a:lvl4pPr algn="l" rtl="0" eaLnBrk="0" fontAlgn="base" hangingPunct="0">
        <a:spcBef>
          <a:spcPct val="0"/>
        </a:spcBef>
        <a:spcAft>
          <a:spcPct val="0"/>
        </a:spcAft>
        <a:defRPr sz="3600" b="1">
          <a:solidFill>
            <a:srgbClr val="FF8D3E"/>
          </a:solidFill>
          <a:latin typeface="Verdana" pitchFamily="34" charset="0"/>
        </a:defRPr>
      </a:lvl4pPr>
      <a:lvl5pPr algn="l" rtl="0" eaLnBrk="0" fontAlgn="base" hangingPunct="0">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371600" y="1066800"/>
            <a:ext cx="6248400" cy="1600200"/>
          </a:xfrm>
        </p:spPr>
        <p:txBody>
          <a:bodyPr/>
          <a:lstStyle/>
          <a:p>
            <a:pPr algn="ctr" eaLnBrk="1" fontAlgn="auto" hangingPunct="1">
              <a:spcAft>
                <a:spcPts val="0"/>
              </a:spcAft>
              <a:defRPr/>
            </a:pPr>
            <a:r>
              <a:rPr lang="en-US" altLang="en-US" dirty="0" smtClean="0">
                <a:latin typeface="Times New Roman" panose="02020603050405020304" pitchFamily="18" charset="0"/>
                <a:cs typeface="Times New Roman" panose="02020603050405020304" pitchFamily="18" charset="0"/>
              </a:rPr>
              <a:t>UNEMPLOYMENT COMPENSATION</a:t>
            </a:r>
          </a:p>
        </p:txBody>
      </p:sp>
      <p:sp>
        <p:nvSpPr>
          <p:cNvPr id="3075" name="Rectangle 3"/>
          <p:cNvSpPr>
            <a:spLocks noGrp="1" noChangeArrowheads="1"/>
          </p:cNvSpPr>
          <p:nvPr>
            <p:ph type="subTitle" idx="1"/>
          </p:nvPr>
        </p:nvSpPr>
        <p:spPr>
          <a:xfrm>
            <a:off x="685800" y="4114800"/>
            <a:ext cx="7848600" cy="609600"/>
          </a:xfrm>
        </p:spPr>
        <p:txBody>
          <a:bodyPr>
            <a:normAutofit/>
          </a:bodyPr>
          <a:lstStyle/>
          <a:p>
            <a:pPr algn="ctr" eaLnBrk="1" fontAlgn="auto" hangingPunct="1">
              <a:spcAft>
                <a:spcPts val="0"/>
              </a:spcAft>
              <a:buFont typeface="Wingdings 2"/>
              <a:buNone/>
              <a:defRPr/>
            </a:pPr>
            <a:r>
              <a:rPr lang="en-US" altLang="en-US" sz="3200" b="1" dirty="0" smtClean="0">
                <a:latin typeface="Times New Roman" panose="02020603050405020304" pitchFamily="18" charset="0"/>
                <a:cs typeface="Times New Roman" panose="02020603050405020304" pitchFamily="18" charset="0"/>
              </a:rPr>
              <a:t>WHAT EMPLOYERS NEED TO KNOW</a:t>
            </a:r>
          </a:p>
        </p:txBody>
      </p:sp>
      <p:pic>
        <p:nvPicPr>
          <p:cNvPr id="15363" name="Picture 1"/>
          <p:cNvPicPr>
            <a:picLocks noChangeAspect="1"/>
          </p:cNvPicPr>
          <p:nvPr/>
        </p:nvPicPr>
        <p:blipFill>
          <a:blip r:embed="rId3" cstate="print"/>
          <a:srcRect/>
          <a:stretch>
            <a:fillRect/>
          </a:stretch>
        </p:blipFill>
        <p:spPr bwMode="auto">
          <a:xfrm>
            <a:off x="6553200" y="5257800"/>
            <a:ext cx="1905000" cy="800100"/>
          </a:xfrm>
          <a:prstGeom prst="rect">
            <a:avLst/>
          </a:prstGeom>
          <a:noFill/>
          <a:ln w="9525">
            <a:noFill/>
            <a:miter lim="800000"/>
            <a:headEnd/>
            <a:tailEnd/>
          </a:ln>
        </p:spPr>
      </p:pic>
      <p:sp>
        <p:nvSpPr>
          <p:cNvPr id="15364" name="TextBox 4"/>
          <p:cNvSpPr txBox="1">
            <a:spLocks noChangeArrowheads="1"/>
          </p:cNvSpPr>
          <p:nvPr/>
        </p:nvSpPr>
        <p:spPr bwMode="auto">
          <a:xfrm>
            <a:off x="457200" y="5029200"/>
            <a:ext cx="3352800" cy="769441"/>
          </a:xfrm>
          <a:prstGeom prst="rect">
            <a:avLst/>
          </a:prstGeom>
          <a:noFill/>
          <a:ln w="9525">
            <a:noFill/>
            <a:miter lim="800000"/>
            <a:headEnd/>
            <a:tailEnd/>
          </a:ln>
        </p:spPr>
        <p:txBody>
          <a:bodyPr wrap="square">
            <a:spAutoFit/>
          </a:bodyPr>
          <a:lstStyle/>
          <a:p>
            <a:pPr algn="ctr"/>
            <a:r>
              <a:rPr lang="en-US" b="1" i="1" dirty="0" smtClean="0"/>
              <a:t>Employer Conference</a:t>
            </a:r>
          </a:p>
          <a:p>
            <a:pPr algn="ctr"/>
            <a:r>
              <a:rPr lang="en-US" sz="2000" i="1" dirty="0" smtClean="0"/>
              <a:t>August 6, 2014</a:t>
            </a:r>
            <a:endParaRPr lang="en-US" sz="2000"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3" name="Picture 8"/>
          <p:cNvPicPr>
            <a:picLocks noChangeAspect="1" noChangeArrowheads="1"/>
          </p:cNvPicPr>
          <p:nvPr/>
        </p:nvPicPr>
        <p:blipFill>
          <a:blip r:embed="rId2" cstate="print"/>
          <a:srcRect/>
          <a:stretch>
            <a:fillRect/>
          </a:stretch>
        </p:blipFill>
        <p:spPr bwMode="auto">
          <a:xfrm>
            <a:off x="1905000" y="0"/>
            <a:ext cx="5335588"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 Box 4"/>
          <p:cNvSpPr txBox="1">
            <a:spLocks noChangeArrowheads="1"/>
          </p:cNvSpPr>
          <p:nvPr/>
        </p:nvSpPr>
        <p:spPr bwMode="auto">
          <a:xfrm>
            <a:off x="914400" y="838200"/>
            <a:ext cx="7086600" cy="457200"/>
          </a:xfrm>
          <a:prstGeom prst="rect">
            <a:avLst/>
          </a:prstGeom>
          <a:noFill/>
          <a:ln w="9525">
            <a:noFill/>
            <a:miter lim="800000"/>
            <a:headEnd/>
            <a:tailEnd/>
          </a:ln>
        </p:spPr>
        <p:txBody>
          <a:bodyPr>
            <a:spAutoFit/>
          </a:bodyPr>
          <a:lstStyle/>
          <a:p>
            <a:pPr>
              <a:spcBef>
                <a:spcPct val="50000"/>
              </a:spcBef>
            </a:pPr>
            <a:endParaRPr lang="en-US"/>
          </a:p>
        </p:txBody>
      </p:sp>
      <p:pic>
        <p:nvPicPr>
          <p:cNvPr id="1029" name="Picture 5"/>
          <p:cNvPicPr>
            <a:picLocks noChangeAspect="1" noChangeArrowheads="1"/>
          </p:cNvPicPr>
          <p:nvPr/>
        </p:nvPicPr>
        <p:blipFill>
          <a:blip r:embed="rId2" cstate="print"/>
          <a:srcRect/>
          <a:stretch>
            <a:fillRect/>
          </a:stretch>
        </p:blipFill>
        <p:spPr bwMode="auto">
          <a:xfrm>
            <a:off x="1657350" y="-342900"/>
            <a:ext cx="5829300" cy="7543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762000" y="838200"/>
            <a:ext cx="7467600" cy="1279525"/>
          </a:xfrm>
        </p:spPr>
        <p:txBody>
          <a:bodyPr>
            <a:normAutofit fontScale="90000"/>
          </a:bodyPr>
          <a:lstStyle/>
          <a:p>
            <a:pPr algn="ctr" eaLnBrk="1" fontAlgn="auto" hangingPunct="1">
              <a:spcAft>
                <a:spcPts val="0"/>
              </a:spcAft>
              <a:defRPr/>
            </a:pPr>
            <a:r>
              <a:rPr lang="en-US" altLang="en-US" sz="4000" dirty="0" smtClean="0">
                <a:solidFill>
                  <a:schemeClr val="accent1">
                    <a:tint val="88000"/>
                    <a:satMod val="150000"/>
                  </a:schemeClr>
                </a:solidFill>
                <a:latin typeface="Times New Roman" panose="02020603050405020304" pitchFamily="18" charset="0"/>
                <a:cs typeface="Times New Roman" panose="02020603050405020304" pitchFamily="18" charset="0"/>
              </a:rPr>
              <a:t>What to Do When the Phone Rings</a:t>
            </a:r>
          </a:p>
        </p:txBody>
      </p:sp>
      <p:sp>
        <p:nvSpPr>
          <p:cNvPr id="20483" name="Rectangle 3"/>
          <p:cNvSpPr>
            <a:spLocks noGrp="1" noChangeArrowheads="1"/>
          </p:cNvSpPr>
          <p:nvPr>
            <p:ph idx="1"/>
          </p:nvPr>
        </p:nvSpPr>
        <p:spPr>
          <a:xfrm>
            <a:off x="457200" y="2286000"/>
            <a:ext cx="8183563" cy="3505200"/>
          </a:xfrm>
        </p:spPr>
        <p:txBody>
          <a:bodyPr>
            <a:normAutofit fontScale="40000" lnSpcReduction="20000"/>
          </a:bodyPr>
          <a:lstStyle/>
          <a:p>
            <a:pPr marL="457200" indent="-182880" eaLnBrk="1" fontAlgn="auto" hangingPunct="1">
              <a:lnSpc>
                <a:spcPct val="120000"/>
              </a:lnSpc>
              <a:spcBef>
                <a:spcPts val="600"/>
              </a:spcBef>
              <a:spcAft>
                <a:spcPts val="600"/>
              </a:spcAft>
              <a:buFont typeface="Wingdings 2"/>
              <a:buChar char=""/>
              <a:defRPr/>
            </a:pPr>
            <a:r>
              <a:rPr lang="en-US" altLang="en-US" sz="7200" dirty="0" smtClean="0">
                <a:latin typeface="Times New Roman" panose="02020603050405020304" pitchFamily="18" charset="0"/>
                <a:cs typeface="Times New Roman" panose="02020603050405020304" pitchFamily="18" charset="0"/>
              </a:rPr>
              <a:t>Answer the deputy’s questions with facts.</a:t>
            </a:r>
          </a:p>
          <a:p>
            <a:pPr marL="457200" indent="-182880" eaLnBrk="1" fontAlgn="auto" hangingPunct="1">
              <a:lnSpc>
                <a:spcPct val="120000"/>
              </a:lnSpc>
              <a:spcBef>
                <a:spcPts val="600"/>
              </a:spcBef>
              <a:spcAft>
                <a:spcPts val="600"/>
              </a:spcAft>
              <a:buFont typeface="Wingdings 2"/>
              <a:buChar char=""/>
              <a:defRPr/>
            </a:pPr>
            <a:r>
              <a:rPr lang="en-US" altLang="en-US" sz="7200" dirty="0" smtClean="0">
                <a:latin typeface="Times New Roman" panose="02020603050405020304" pitchFamily="18" charset="0"/>
                <a:cs typeface="Times New Roman" panose="02020603050405020304" pitchFamily="18" charset="0"/>
              </a:rPr>
              <a:t>Do not digress on irrelevant matters.</a:t>
            </a:r>
          </a:p>
          <a:p>
            <a:pPr marL="457200" indent="-182880" eaLnBrk="1" fontAlgn="auto" hangingPunct="1">
              <a:lnSpc>
                <a:spcPct val="120000"/>
              </a:lnSpc>
              <a:spcBef>
                <a:spcPts val="600"/>
              </a:spcBef>
              <a:spcAft>
                <a:spcPts val="600"/>
              </a:spcAft>
              <a:buFont typeface="Wingdings 2"/>
              <a:buChar char=""/>
              <a:defRPr/>
            </a:pPr>
            <a:r>
              <a:rPr lang="en-US" altLang="en-US" sz="7200" dirty="0" smtClean="0">
                <a:latin typeface="Times New Roman" panose="02020603050405020304" pitchFamily="18" charset="0"/>
                <a:cs typeface="Times New Roman" panose="02020603050405020304" pitchFamily="18" charset="0"/>
              </a:rPr>
              <a:t>Reference the relevant documentation that supports the separation.</a:t>
            </a:r>
            <a:endParaRPr lang="en-US" altLang="en-US" sz="7200" dirty="0">
              <a:latin typeface="Times New Roman" panose="02020603050405020304" pitchFamily="18" charset="0"/>
              <a:cs typeface="Times New Roman" panose="02020603050405020304" pitchFamily="18" charset="0"/>
            </a:endParaRPr>
          </a:p>
          <a:p>
            <a:pPr marL="457200" indent="-182880" eaLnBrk="1" fontAlgn="auto" hangingPunct="1">
              <a:lnSpc>
                <a:spcPct val="120000"/>
              </a:lnSpc>
              <a:spcBef>
                <a:spcPts val="600"/>
              </a:spcBef>
              <a:spcAft>
                <a:spcPts val="600"/>
              </a:spcAft>
              <a:buFont typeface="Wingdings 2"/>
              <a:buChar char=""/>
              <a:defRPr/>
            </a:pPr>
            <a:r>
              <a:rPr lang="en-US" altLang="en-US" sz="7200" dirty="0" smtClean="0">
                <a:latin typeface="Times New Roman" panose="02020603050405020304" pitchFamily="18" charset="0"/>
                <a:cs typeface="Times New Roman" panose="02020603050405020304" pitchFamily="18" charset="0"/>
              </a:rPr>
              <a:t>Make certain witness(</a:t>
            </a:r>
            <a:r>
              <a:rPr lang="en-US" altLang="en-US" sz="7200" dirty="0" err="1" smtClean="0">
                <a:latin typeface="Times New Roman" panose="02020603050405020304" pitchFamily="18" charset="0"/>
                <a:cs typeface="Times New Roman" panose="02020603050405020304" pitchFamily="18" charset="0"/>
              </a:rPr>
              <a:t>es</a:t>
            </a:r>
            <a:r>
              <a:rPr lang="en-US" altLang="en-US" sz="7200" dirty="0" smtClean="0">
                <a:latin typeface="Times New Roman" panose="02020603050405020304" pitchFamily="18" charset="0"/>
                <a:cs typeface="Times New Roman" panose="02020603050405020304" pitchFamily="18" charset="0"/>
              </a:rPr>
              <a:t>) with first hand knowledge of the events are available to testify. </a:t>
            </a:r>
            <a:endParaRPr lang="en-US" altLang="en-US" dirty="0" smtClean="0">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838200" y="1752600"/>
            <a:ext cx="7467600" cy="733425"/>
          </a:xfrm>
        </p:spPr>
        <p:txBody>
          <a:bodyPr/>
          <a:lstStyle/>
          <a:p>
            <a:pPr algn="ctr" eaLnBrk="1" fontAlgn="auto" hangingPunct="1">
              <a:spcAft>
                <a:spcPts val="0"/>
              </a:spcAft>
              <a:defRPr/>
            </a:pPr>
            <a:r>
              <a:rPr lang="en-US" altLang="en-US" dirty="0" smtClean="0">
                <a:solidFill>
                  <a:schemeClr val="accent1">
                    <a:tint val="88000"/>
                    <a:satMod val="150000"/>
                  </a:schemeClr>
                </a:solidFill>
                <a:latin typeface="Times New Roman" panose="02020603050405020304" pitchFamily="18" charset="0"/>
                <a:cs typeface="Times New Roman" panose="02020603050405020304" pitchFamily="18" charset="0"/>
              </a:rPr>
              <a:t>When the Hearing is Over</a:t>
            </a:r>
          </a:p>
        </p:txBody>
      </p:sp>
      <p:sp>
        <p:nvSpPr>
          <p:cNvPr id="22531" name="Rectangle 3"/>
          <p:cNvSpPr>
            <a:spLocks noGrp="1" noChangeArrowheads="1"/>
          </p:cNvSpPr>
          <p:nvPr>
            <p:ph idx="1"/>
          </p:nvPr>
        </p:nvSpPr>
        <p:spPr>
          <a:xfrm>
            <a:off x="457200" y="2743200"/>
            <a:ext cx="8183563" cy="2289175"/>
          </a:xfrm>
        </p:spPr>
        <p:txBody>
          <a:bodyPr>
            <a:normAutofit/>
          </a:bodyPr>
          <a:lstStyle/>
          <a:p>
            <a:pPr marL="265176" indent="-265176" eaLnBrk="1" fontAlgn="auto" hangingPunct="1">
              <a:spcAft>
                <a:spcPts val="0"/>
              </a:spcAft>
              <a:buFont typeface="Wingdings" pitchFamily="2" charset="2"/>
              <a:buNone/>
              <a:defRPr/>
            </a:pPr>
            <a:endParaRPr lang="en-US" altLang="en-US" sz="2050" b="1" u="sng" dirty="0" smtClean="0">
              <a:latin typeface="Times New Roman" panose="02020603050405020304" pitchFamily="18" charset="0"/>
              <a:cs typeface="Times New Roman" panose="02020603050405020304" pitchFamily="18" charset="0"/>
            </a:endParaRPr>
          </a:p>
          <a:p>
            <a:pPr marL="457200" indent="-457200" eaLnBrk="1" fontAlgn="auto" hangingPunct="1">
              <a:spcBef>
                <a:spcPts val="600"/>
              </a:spcBef>
              <a:spcAft>
                <a:spcPts val="600"/>
              </a:spcAft>
              <a:buFont typeface="Wingdings" pitchFamily="2" charset="2"/>
              <a:buChar char="§"/>
              <a:defRPr/>
            </a:pPr>
            <a:r>
              <a:rPr lang="en-US" altLang="en-US" sz="2400" dirty="0" smtClean="0">
                <a:latin typeface="Times New Roman" panose="02020603050405020304" pitchFamily="18" charset="0"/>
                <a:cs typeface="Times New Roman" panose="02020603050405020304" pitchFamily="18" charset="0"/>
              </a:rPr>
              <a:t>The </a:t>
            </a:r>
            <a:r>
              <a:rPr lang="en-US" altLang="en-US" sz="2400" u="sng" dirty="0" smtClean="0">
                <a:latin typeface="Times New Roman" panose="02020603050405020304" pitchFamily="18" charset="0"/>
                <a:cs typeface="Times New Roman" panose="02020603050405020304" pitchFamily="18" charset="0"/>
              </a:rPr>
              <a:t>Deputy will issue a written determination.</a:t>
            </a:r>
            <a:r>
              <a:rPr lang="en-US" altLang="en-US" sz="2400" dirty="0" smtClean="0">
                <a:latin typeface="Times New Roman" panose="02020603050405020304" pitchFamily="18" charset="0"/>
                <a:cs typeface="Times New Roman" panose="02020603050405020304" pitchFamily="18" charset="0"/>
              </a:rPr>
              <a:t> The determination will be based upon the information obtained as a result of the hearing. This decision will be mailed to both the employer and the claimant.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533400" y="990600"/>
            <a:ext cx="8077200" cy="762000"/>
          </a:xfrm>
        </p:spPr>
        <p:txBody>
          <a:bodyPr/>
          <a:lstStyle/>
          <a:p>
            <a:pPr algn="ctr" eaLnBrk="1" fontAlgn="auto" hangingPunct="1">
              <a:spcAft>
                <a:spcPts val="0"/>
              </a:spcAft>
              <a:defRPr/>
            </a:pPr>
            <a:r>
              <a:rPr lang="en-US" altLang="en-US" sz="3200" dirty="0" smtClean="0">
                <a:solidFill>
                  <a:schemeClr val="accent1">
                    <a:tint val="88000"/>
                    <a:satMod val="150000"/>
                  </a:schemeClr>
                </a:solidFill>
                <a:latin typeface="Times New Roman" panose="02020603050405020304" pitchFamily="18" charset="0"/>
                <a:cs typeface="Times New Roman" panose="02020603050405020304" pitchFamily="18" charset="0"/>
              </a:rPr>
              <a:t>What if I Do Not Agree with the Decision?</a:t>
            </a:r>
          </a:p>
        </p:txBody>
      </p:sp>
      <p:sp>
        <p:nvSpPr>
          <p:cNvPr id="39938" name="Rectangle 1027"/>
          <p:cNvSpPr>
            <a:spLocks noGrp="1" noChangeArrowheads="1"/>
          </p:cNvSpPr>
          <p:nvPr>
            <p:ph idx="1"/>
          </p:nvPr>
        </p:nvSpPr>
        <p:spPr>
          <a:xfrm>
            <a:off x="838200" y="2362200"/>
            <a:ext cx="7543800" cy="3124200"/>
          </a:xfrm>
        </p:spPr>
        <p:txBody>
          <a:bodyPr/>
          <a:lstStyle/>
          <a:p>
            <a:pPr eaLnBrk="1" hangingPunct="1">
              <a:lnSpc>
                <a:spcPct val="90000"/>
              </a:lnSpc>
              <a:buFont typeface="Wingdings" pitchFamily="2" charset="2"/>
              <a:buNone/>
            </a:pPr>
            <a:r>
              <a:rPr lang="en-US" altLang="en-US" sz="2400" b="1" u="sng" smtClean="0">
                <a:latin typeface="Times New Roman" pitchFamily="18" charset="0"/>
                <a:cs typeface="Times New Roman" pitchFamily="18" charset="0"/>
              </a:rPr>
              <a:t>Appeal Rights:</a:t>
            </a:r>
          </a:p>
          <a:p>
            <a:pPr eaLnBrk="1" hangingPunct="1">
              <a:lnSpc>
                <a:spcPct val="90000"/>
              </a:lnSpc>
              <a:buFont typeface="Wingdings" pitchFamily="2" charset="2"/>
              <a:buNone/>
            </a:pPr>
            <a:endParaRPr lang="en-US" altLang="en-US" sz="2400" b="1" u="sng" smtClean="0">
              <a:latin typeface="Times New Roman" pitchFamily="18" charset="0"/>
              <a:cs typeface="Times New Roman" pitchFamily="18" charset="0"/>
            </a:endParaRPr>
          </a:p>
          <a:p>
            <a:pPr eaLnBrk="1" hangingPunct="1">
              <a:lnSpc>
                <a:spcPct val="90000"/>
              </a:lnSpc>
            </a:pPr>
            <a:r>
              <a:rPr lang="en-US" altLang="en-US" sz="2400" smtClean="0">
                <a:latin typeface="Times New Roman" pitchFamily="18" charset="0"/>
                <a:cs typeface="Times New Roman" pitchFamily="18" charset="0"/>
              </a:rPr>
              <a:t>Either party may file an appeal. This can be done on line, in writing, or by FAX. The appeal must be filed within 30 days from the date the decision was mailed.</a:t>
            </a:r>
          </a:p>
          <a:p>
            <a:pPr eaLnBrk="1" hangingPunct="1">
              <a:lnSpc>
                <a:spcPct val="90000"/>
              </a:lnSpc>
            </a:pPr>
            <a:endParaRPr lang="en-US" altLang="en-US" sz="2400" smtClean="0">
              <a:latin typeface="Times New Roman" pitchFamily="18" charset="0"/>
              <a:cs typeface="Times New Roman" pitchFamily="18" charset="0"/>
            </a:endParaRPr>
          </a:p>
          <a:p>
            <a:pPr eaLnBrk="1" hangingPunct="1">
              <a:lnSpc>
                <a:spcPct val="90000"/>
              </a:lnSpc>
            </a:pPr>
            <a:r>
              <a:rPr lang="en-US" altLang="en-US" sz="2400" smtClean="0">
                <a:latin typeface="Times New Roman" pitchFamily="18" charset="0"/>
                <a:cs typeface="Times New Roman" pitchFamily="18" charset="0"/>
              </a:rPr>
              <a:t>If the claimant is qualified, they may continue to draw benefits pending the outcome of the appeal.</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762000" y="762000"/>
            <a:ext cx="7467600" cy="655638"/>
          </a:xfrm>
        </p:spPr>
        <p:txBody>
          <a:bodyPr>
            <a:noAutofit/>
          </a:bodyPr>
          <a:lstStyle/>
          <a:p>
            <a:pPr algn="ctr" eaLnBrk="1" fontAlgn="auto" hangingPunct="1">
              <a:spcAft>
                <a:spcPts val="0"/>
              </a:spcAft>
              <a:defRPr/>
            </a:pPr>
            <a:r>
              <a:rPr lang="en-US" altLang="en-US" sz="4000" dirty="0" smtClean="0">
                <a:solidFill>
                  <a:schemeClr val="accent1">
                    <a:tint val="88000"/>
                    <a:satMod val="150000"/>
                  </a:schemeClr>
                </a:solidFill>
                <a:latin typeface="Times New Roman" panose="02020603050405020304" pitchFamily="18" charset="0"/>
                <a:cs typeface="Times New Roman" panose="02020603050405020304" pitchFamily="18" charset="0"/>
              </a:rPr>
              <a:t>Cost Management Tips</a:t>
            </a:r>
          </a:p>
        </p:txBody>
      </p:sp>
      <p:sp>
        <p:nvSpPr>
          <p:cNvPr id="39939" name="Rectangle 3"/>
          <p:cNvSpPr>
            <a:spLocks noGrp="1" noChangeArrowheads="1"/>
          </p:cNvSpPr>
          <p:nvPr>
            <p:ph idx="1"/>
          </p:nvPr>
        </p:nvSpPr>
        <p:spPr>
          <a:xfrm>
            <a:off x="457200" y="1447800"/>
            <a:ext cx="8183563" cy="4572000"/>
          </a:xfrm>
        </p:spPr>
        <p:txBody>
          <a:bodyPr>
            <a:normAutofit fontScale="32500" lnSpcReduction="20000"/>
          </a:bodyPr>
          <a:lstStyle/>
          <a:p>
            <a:pPr marL="265176" indent="-265176" eaLnBrk="1" fontAlgn="auto" hangingPunct="1">
              <a:lnSpc>
                <a:spcPct val="120000"/>
              </a:lnSpc>
              <a:spcAft>
                <a:spcPts val="600"/>
              </a:spcAft>
              <a:buFont typeface="Wingdings 2"/>
              <a:buChar char=""/>
              <a:defRPr/>
            </a:pPr>
            <a:r>
              <a:rPr lang="en-US" altLang="en-US" sz="5000" dirty="0" smtClean="0">
                <a:latin typeface="Times New Roman" panose="02020603050405020304" pitchFamily="18" charset="0"/>
                <a:cs typeface="Times New Roman" panose="02020603050405020304" pitchFamily="18" charset="0"/>
              </a:rPr>
              <a:t>Evaluate new employees before 30 work days or 240 hours have passed.</a:t>
            </a:r>
          </a:p>
          <a:p>
            <a:pPr marL="265176" indent="-265176" eaLnBrk="1" fontAlgn="auto" hangingPunct="1">
              <a:lnSpc>
                <a:spcPct val="120000"/>
              </a:lnSpc>
              <a:spcAft>
                <a:spcPts val="600"/>
              </a:spcAft>
              <a:buFont typeface="Wingdings 2"/>
              <a:buChar char=""/>
              <a:defRPr/>
            </a:pPr>
            <a:r>
              <a:rPr lang="en-US" altLang="en-US" sz="5000" dirty="0" smtClean="0">
                <a:latin typeface="Times New Roman" panose="02020603050405020304" pitchFamily="18" charset="0"/>
                <a:cs typeface="Times New Roman" panose="02020603050405020304" pitchFamily="18" charset="0"/>
              </a:rPr>
              <a:t>Develop a written policy manual. </a:t>
            </a:r>
          </a:p>
          <a:p>
            <a:pPr marL="265176" indent="-265176" eaLnBrk="1" fontAlgn="auto" hangingPunct="1">
              <a:lnSpc>
                <a:spcPct val="120000"/>
              </a:lnSpc>
              <a:spcAft>
                <a:spcPts val="600"/>
              </a:spcAft>
              <a:buFont typeface="Wingdings 2"/>
              <a:buChar char=""/>
              <a:defRPr/>
            </a:pPr>
            <a:r>
              <a:rPr lang="en-US" altLang="en-US" sz="5000" dirty="0" smtClean="0">
                <a:latin typeface="Times New Roman" panose="02020603050405020304" pitchFamily="18" charset="0"/>
                <a:cs typeface="Times New Roman" panose="02020603050405020304" pitchFamily="18" charset="0"/>
              </a:rPr>
              <a:t>Require that every employee acknowledge in writing their understanding of your policy.</a:t>
            </a:r>
          </a:p>
          <a:p>
            <a:pPr marL="265176" indent="-265176" eaLnBrk="1" fontAlgn="auto" hangingPunct="1">
              <a:lnSpc>
                <a:spcPct val="120000"/>
              </a:lnSpc>
              <a:spcAft>
                <a:spcPts val="600"/>
              </a:spcAft>
              <a:buFont typeface="Wingdings 2"/>
              <a:buChar char=""/>
              <a:defRPr/>
            </a:pPr>
            <a:r>
              <a:rPr lang="en-US" altLang="en-US" sz="5000" dirty="0" smtClean="0">
                <a:latin typeface="Times New Roman" panose="02020603050405020304" pitchFamily="18" charset="0"/>
                <a:cs typeface="Times New Roman" panose="02020603050405020304" pitchFamily="18" charset="0"/>
              </a:rPr>
              <a:t>Follow your policy and document any disciplinary actions. </a:t>
            </a:r>
          </a:p>
          <a:p>
            <a:pPr marL="265176" indent="-265176" eaLnBrk="1" fontAlgn="auto" hangingPunct="1">
              <a:lnSpc>
                <a:spcPct val="120000"/>
              </a:lnSpc>
              <a:spcAft>
                <a:spcPts val="600"/>
              </a:spcAft>
              <a:buFont typeface="Wingdings 2"/>
              <a:buChar char=""/>
              <a:defRPr/>
            </a:pPr>
            <a:r>
              <a:rPr lang="en-US" altLang="en-US" sz="5000" dirty="0" smtClean="0">
                <a:latin typeface="Times New Roman" panose="02020603050405020304" pitchFamily="18" charset="0"/>
                <a:cs typeface="Times New Roman" panose="02020603050405020304" pitchFamily="18" charset="0"/>
              </a:rPr>
              <a:t>Return the Wage and Separation report on time.</a:t>
            </a:r>
          </a:p>
          <a:p>
            <a:pPr marL="265176" indent="-265176" eaLnBrk="1" fontAlgn="auto" hangingPunct="1">
              <a:lnSpc>
                <a:spcPct val="120000"/>
              </a:lnSpc>
              <a:spcAft>
                <a:spcPts val="600"/>
              </a:spcAft>
              <a:buFont typeface="Wingdings 2"/>
              <a:buChar char=""/>
              <a:defRPr/>
            </a:pPr>
            <a:r>
              <a:rPr lang="en-US" altLang="en-US" sz="5000" dirty="0" smtClean="0">
                <a:latin typeface="Times New Roman" panose="02020603050405020304" pitchFamily="18" charset="0"/>
                <a:cs typeface="Times New Roman" panose="02020603050405020304" pitchFamily="18" charset="0"/>
              </a:rPr>
              <a:t>Participate in the fact finding hearing. </a:t>
            </a:r>
          </a:p>
          <a:p>
            <a:pPr marL="265176" indent="-265176" eaLnBrk="1" fontAlgn="auto" hangingPunct="1">
              <a:lnSpc>
                <a:spcPct val="120000"/>
              </a:lnSpc>
              <a:spcAft>
                <a:spcPts val="600"/>
              </a:spcAft>
              <a:buFont typeface="Wingdings 2"/>
              <a:buChar char=""/>
              <a:defRPr/>
            </a:pPr>
            <a:r>
              <a:rPr lang="en-US" altLang="en-US" sz="5000" dirty="0" smtClean="0">
                <a:latin typeface="Times New Roman" panose="02020603050405020304" pitchFamily="18" charset="0"/>
                <a:cs typeface="Times New Roman" panose="02020603050405020304" pitchFamily="18" charset="0"/>
              </a:rPr>
              <a:t>Supply the first hand testimony and any written documentation.</a:t>
            </a:r>
            <a:endParaRPr lang="en-US" altLang="en-US" sz="5000" dirty="0">
              <a:latin typeface="Times New Roman" panose="02020603050405020304" pitchFamily="18" charset="0"/>
              <a:cs typeface="Times New Roman" panose="02020603050405020304" pitchFamily="18" charset="0"/>
            </a:endParaRPr>
          </a:p>
          <a:p>
            <a:pPr marL="265176" indent="-265176" eaLnBrk="1" fontAlgn="auto" hangingPunct="1">
              <a:lnSpc>
                <a:spcPct val="120000"/>
              </a:lnSpc>
              <a:spcAft>
                <a:spcPts val="600"/>
              </a:spcAft>
              <a:buFont typeface="Wingdings 2"/>
              <a:buChar char=""/>
              <a:defRPr/>
            </a:pPr>
            <a:r>
              <a:rPr lang="en-US" altLang="en-US" sz="5000" dirty="0" smtClean="0">
                <a:latin typeface="Times New Roman" panose="02020603050405020304" pitchFamily="18" charset="0"/>
                <a:cs typeface="Times New Roman" panose="02020603050405020304" pitchFamily="18" charset="0"/>
              </a:rPr>
              <a:t>File an appeal if you disagree with the outcome. </a:t>
            </a:r>
            <a:endParaRPr lang="en-US" altLang="en-US" sz="5000" dirty="0">
              <a:latin typeface="Times New Roman" panose="02020603050405020304" pitchFamily="18" charset="0"/>
              <a:cs typeface="Times New Roman" panose="02020603050405020304" pitchFamily="18" charset="0"/>
            </a:endParaRPr>
          </a:p>
          <a:p>
            <a:pPr marL="265176" indent="-265176" eaLnBrk="1" fontAlgn="auto" hangingPunct="1">
              <a:lnSpc>
                <a:spcPct val="120000"/>
              </a:lnSpc>
              <a:spcAft>
                <a:spcPts val="600"/>
              </a:spcAft>
              <a:buFont typeface="Wingdings 2"/>
              <a:buChar char=""/>
              <a:defRPr/>
            </a:pPr>
            <a:r>
              <a:rPr lang="en-US" altLang="en-US" sz="5000" dirty="0" smtClean="0">
                <a:latin typeface="Times New Roman" panose="02020603050405020304" pitchFamily="18" charset="0"/>
                <a:cs typeface="Times New Roman" panose="02020603050405020304" pitchFamily="18" charset="0"/>
              </a:rPr>
              <a:t>Review all benefit charges for accuracy. </a:t>
            </a:r>
            <a:endParaRPr lang="en-US" altLang="en-US" sz="5000" dirty="0">
              <a:latin typeface="Times New Roman" panose="02020603050405020304" pitchFamily="18" charset="0"/>
              <a:cs typeface="Times New Roman" panose="02020603050405020304" pitchFamily="18" charset="0"/>
            </a:endParaRPr>
          </a:p>
          <a:p>
            <a:pPr marL="265176" indent="-265176" eaLnBrk="1" fontAlgn="auto" hangingPunct="1">
              <a:lnSpc>
                <a:spcPct val="120000"/>
              </a:lnSpc>
              <a:spcAft>
                <a:spcPts val="600"/>
              </a:spcAft>
              <a:buFont typeface="Wingdings 2"/>
              <a:buChar char=""/>
              <a:defRPr/>
            </a:pPr>
            <a:r>
              <a:rPr lang="en-US" altLang="en-US" sz="5000" dirty="0" smtClean="0">
                <a:latin typeface="Times New Roman" panose="02020603050405020304" pitchFamily="18" charset="0"/>
                <a:cs typeface="Times New Roman" panose="02020603050405020304" pitchFamily="18" charset="0"/>
              </a:rPr>
              <a:t>Contact the VEC for any clarification of for any correction. </a:t>
            </a:r>
            <a:endParaRPr lang="en-US" altLang="en-US" sz="5000" dirty="0">
              <a:latin typeface="Times New Roman" panose="02020603050405020304" pitchFamily="18" charset="0"/>
              <a:cs typeface="Times New Roman" panose="02020603050405020304" pitchFamily="18" charset="0"/>
            </a:endParaRPr>
          </a:p>
          <a:p>
            <a:pPr marL="265176" indent="-265176" eaLnBrk="1" fontAlgn="auto" hangingPunct="1">
              <a:lnSpc>
                <a:spcPct val="90000"/>
              </a:lnSpc>
              <a:spcAft>
                <a:spcPts val="0"/>
              </a:spcAft>
              <a:buFont typeface="Wingdings 2"/>
              <a:buChar char=""/>
              <a:defRPr/>
            </a:pPr>
            <a:endParaRPr lang="en-US" altLang="en-US" sz="2400" dirty="0" smtClean="0">
              <a:latin typeface="Times New Roman" panose="02020603050405020304" pitchFamily="18" charset="0"/>
              <a:cs typeface="Times New Roman" panose="02020603050405020304" pitchFamily="18" charset="0"/>
            </a:endParaRPr>
          </a:p>
        </p:txBody>
      </p:sp>
      <p:pic>
        <p:nvPicPr>
          <p:cNvPr id="68611" name="Picture 3"/>
          <p:cNvPicPr>
            <a:picLocks noChangeAspect="1"/>
          </p:cNvPicPr>
          <p:nvPr/>
        </p:nvPicPr>
        <p:blipFill>
          <a:blip r:embed="rId3" cstate="print"/>
          <a:srcRect/>
          <a:stretch>
            <a:fillRect/>
          </a:stretch>
        </p:blipFill>
        <p:spPr bwMode="auto">
          <a:xfrm>
            <a:off x="6858000" y="5683250"/>
            <a:ext cx="1905000" cy="800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26"/>
          <p:cNvSpPr>
            <a:spLocks noGrp="1" noChangeArrowheads="1"/>
          </p:cNvSpPr>
          <p:nvPr>
            <p:ph type="title"/>
          </p:nvPr>
        </p:nvSpPr>
        <p:spPr>
          <a:xfrm>
            <a:off x="990600" y="990600"/>
            <a:ext cx="7162800" cy="669925"/>
          </a:xfrm>
        </p:spPr>
        <p:txBody>
          <a:bodyPr>
            <a:noAutofit/>
          </a:bodyPr>
          <a:lstStyle/>
          <a:p>
            <a:pPr algn="ctr" eaLnBrk="1" fontAlgn="auto" hangingPunct="1">
              <a:spcAft>
                <a:spcPts val="0"/>
              </a:spcAft>
              <a:defRPr/>
            </a:pPr>
            <a:r>
              <a:rPr lang="en-US" altLang="en-US" sz="4000" dirty="0" smtClean="0">
                <a:solidFill>
                  <a:schemeClr val="accent1">
                    <a:tint val="88000"/>
                    <a:satMod val="150000"/>
                  </a:schemeClr>
                </a:solidFill>
                <a:latin typeface="Times New Roman" panose="02020603050405020304" pitchFamily="18" charset="0"/>
                <a:cs typeface="Times New Roman" panose="02020603050405020304" pitchFamily="18" charset="0"/>
              </a:rPr>
              <a:t>Misconduct Defined</a:t>
            </a:r>
          </a:p>
        </p:txBody>
      </p:sp>
      <p:sp>
        <p:nvSpPr>
          <p:cNvPr id="41986" name="Rectangle 1027"/>
          <p:cNvSpPr>
            <a:spLocks noGrp="1" noChangeArrowheads="1"/>
          </p:cNvSpPr>
          <p:nvPr>
            <p:ph idx="1"/>
          </p:nvPr>
        </p:nvSpPr>
        <p:spPr>
          <a:xfrm>
            <a:off x="457200" y="2362200"/>
            <a:ext cx="8183563" cy="1447800"/>
          </a:xfrm>
        </p:spPr>
        <p:txBody>
          <a:bodyPr/>
          <a:lstStyle/>
          <a:p>
            <a:pPr eaLnBrk="1" hangingPunct="1"/>
            <a:r>
              <a:rPr lang="en-US" altLang="en-US" sz="2400" dirty="0" smtClean="0">
                <a:latin typeface="Times New Roman" pitchFamily="18" charset="0"/>
                <a:cs typeface="Times New Roman" pitchFamily="18" charset="0"/>
              </a:rPr>
              <a:t>A deliberate violation of reasonable company rule, or</a:t>
            </a:r>
          </a:p>
          <a:p>
            <a:pPr eaLnBrk="1" hangingPunct="1"/>
            <a:r>
              <a:rPr lang="en-US" altLang="en-US" sz="2400" dirty="0" smtClean="0">
                <a:latin typeface="Times New Roman" pitchFamily="18" charset="0"/>
                <a:cs typeface="Times New Roman" pitchFamily="18" charset="0"/>
              </a:rPr>
              <a:t>Acts or omissions that, by their nature or reoccurrence, showed a willful disregard of the employer’s interests.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143000" y="1295400"/>
            <a:ext cx="6659563" cy="669925"/>
          </a:xfrm>
        </p:spPr>
        <p:txBody>
          <a:bodyPr>
            <a:noAutofit/>
          </a:bodyPr>
          <a:lstStyle/>
          <a:p>
            <a:pPr algn="ctr" eaLnBrk="1" fontAlgn="auto" hangingPunct="1">
              <a:spcAft>
                <a:spcPts val="0"/>
              </a:spcAft>
              <a:defRPr/>
            </a:pPr>
            <a:r>
              <a:rPr lang="en-US" altLang="en-US" sz="4000" dirty="0" smtClean="0">
                <a:solidFill>
                  <a:schemeClr val="accent1">
                    <a:tint val="88000"/>
                    <a:satMod val="150000"/>
                  </a:schemeClr>
                </a:solidFill>
                <a:latin typeface="Times New Roman" panose="02020603050405020304" pitchFamily="18" charset="0"/>
                <a:cs typeface="Times New Roman" panose="02020603050405020304" pitchFamily="18" charset="0"/>
              </a:rPr>
              <a:t>Burden of Proof</a:t>
            </a:r>
          </a:p>
        </p:txBody>
      </p:sp>
      <p:sp>
        <p:nvSpPr>
          <p:cNvPr id="44034" name="Rectangle 3"/>
          <p:cNvSpPr>
            <a:spLocks noGrp="1" noChangeArrowheads="1"/>
          </p:cNvSpPr>
          <p:nvPr>
            <p:ph idx="1"/>
          </p:nvPr>
        </p:nvSpPr>
        <p:spPr>
          <a:xfrm>
            <a:off x="457200" y="2590800"/>
            <a:ext cx="8183563" cy="1905000"/>
          </a:xfrm>
        </p:spPr>
        <p:txBody>
          <a:bodyPr/>
          <a:lstStyle/>
          <a:p>
            <a:pPr eaLnBrk="1" hangingPunct="1"/>
            <a:r>
              <a:rPr lang="en-US" altLang="en-US" sz="2400" smtClean="0">
                <a:latin typeface="Times New Roman" pitchFamily="18" charset="0"/>
                <a:cs typeface="Times New Roman" pitchFamily="18" charset="0"/>
              </a:rPr>
              <a:t>The burden of proof is on the employer to show misconduct by a preponderance of evidence.</a:t>
            </a:r>
          </a:p>
          <a:p>
            <a:pPr eaLnBrk="1" hangingPunct="1"/>
            <a:r>
              <a:rPr lang="en-US" altLang="en-US" sz="2400" smtClean="0">
                <a:latin typeface="Times New Roman" pitchFamily="18" charset="0"/>
                <a:cs typeface="Times New Roman" pitchFamily="18" charset="0"/>
              </a:rPr>
              <a:t>Once the employer has proven misconduct, the burden shifts to the claimant to prove mitigating circumstances.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914400" y="914400"/>
            <a:ext cx="7467600" cy="762000"/>
          </a:xfrm>
        </p:spPr>
        <p:txBody>
          <a:bodyPr/>
          <a:lstStyle/>
          <a:p>
            <a:pPr algn="ctr" eaLnBrk="1" fontAlgn="auto" hangingPunct="1">
              <a:spcAft>
                <a:spcPts val="0"/>
              </a:spcAft>
              <a:defRPr/>
            </a:pPr>
            <a:r>
              <a:rPr lang="en-US" altLang="en-US" dirty="0" smtClean="0">
                <a:solidFill>
                  <a:schemeClr val="accent1">
                    <a:tint val="88000"/>
                    <a:satMod val="150000"/>
                  </a:schemeClr>
                </a:solidFill>
                <a:latin typeface="Times New Roman" panose="02020603050405020304" pitchFamily="18" charset="0"/>
                <a:cs typeface="Times New Roman" panose="02020603050405020304" pitchFamily="18" charset="0"/>
              </a:rPr>
              <a:t>Mitigating Circumstances</a:t>
            </a:r>
          </a:p>
        </p:txBody>
      </p:sp>
      <p:sp>
        <p:nvSpPr>
          <p:cNvPr id="46082" name="Rectangle 3"/>
          <p:cNvSpPr>
            <a:spLocks noGrp="1" noChangeArrowheads="1"/>
          </p:cNvSpPr>
          <p:nvPr>
            <p:ph idx="1"/>
          </p:nvPr>
        </p:nvSpPr>
        <p:spPr>
          <a:xfrm>
            <a:off x="457200" y="1981200"/>
            <a:ext cx="8183563" cy="1752600"/>
          </a:xfrm>
        </p:spPr>
        <p:txBody>
          <a:bodyPr/>
          <a:lstStyle/>
          <a:p>
            <a:pPr eaLnBrk="1" hangingPunct="1"/>
            <a:r>
              <a:rPr lang="en-US" altLang="en-US" sz="2400" smtClean="0">
                <a:latin typeface="Times New Roman" pitchFamily="18" charset="0"/>
                <a:cs typeface="Times New Roman" pitchFamily="18" charset="0"/>
              </a:rPr>
              <a:t>Employee may avoid a disqualification if there was a showing of mitigating circumstances.</a:t>
            </a:r>
          </a:p>
          <a:p>
            <a:pPr eaLnBrk="1" hangingPunct="1"/>
            <a:r>
              <a:rPr lang="en-US" altLang="en-US" sz="2400" smtClean="0">
                <a:latin typeface="Times New Roman" pitchFamily="18" charset="0"/>
                <a:cs typeface="Times New Roman" pitchFamily="18" charset="0"/>
              </a:rPr>
              <a:t>Generally, these will be circumstances that tend to show the employee’s actions were not deliberate or willful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762000" y="914400"/>
            <a:ext cx="7467600" cy="1190625"/>
          </a:xfrm>
        </p:spPr>
        <p:txBody>
          <a:bodyPr>
            <a:noAutofit/>
          </a:bodyPr>
          <a:lstStyle/>
          <a:p>
            <a:pPr algn="ctr" eaLnBrk="1" fontAlgn="auto" hangingPunct="1">
              <a:spcAft>
                <a:spcPts val="0"/>
              </a:spcAft>
              <a:defRPr/>
            </a:pPr>
            <a:r>
              <a:rPr lang="en-US" altLang="en-US" dirty="0" smtClean="0">
                <a:solidFill>
                  <a:schemeClr val="accent1">
                    <a:tint val="88000"/>
                    <a:satMod val="150000"/>
                  </a:schemeClr>
                </a:solidFill>
                <a:latin typeface="Times New Roman" panose="02020603050405020304" pitchFamily="18" charset="0"/>
                <a:cs typeface="Times New Roman" panose="02020603050405020304" pitchFamily="18" charset="0"/>
              </a:rPr>
              <a:t>What Is Misconduct in Connection with Work?</a:t>
            </a:r>
          </a:p>
        </p:txBody>
      </p:sp>
      <p:sp>
        <p:nvSpPr>
          <p:cNvPr id="48130" name="Rectangle 3"/>
          <p:cNvSpPr>
            <a:spLocks noGrp="1" noChangeArrowheads="1"/>
          </p:cNvSpPr>
          <p:nvPr>
            <p:ph idx="1"/>
          </p:nvPr>
        </p:nvSpPr>
        <p:spPr>
          <a:xfrm>
            <a:off x="457200" y="2438400"/>
            <a:ext cx="8183563" cy="1752600"/>
          </a:xfrm>
        </p:spPr>
        <p:txBody>
          <a:bodyPr/>
          <a:lstStyle/>
          <a:p>
            <a:pPr eaLnBrk="1" hangingPunct="1">
              <a:lnSpc>
                <a:spcPct val="90000"/>
              </a:lnSpc>
            </a:pPr>
            <a:r>
              <a:rPr lang="en-US" altLang="en-US" sz="2400" dirty="0" smtClean="0">
                <a:latin typeface="Times New Roman" pitchFamily="18" charset="0"/>
                <a:cs typeface="Times New Roman" pitchFamily="18" charset="0"/>
              </a:rPr>
              <a:t>Claimant may be disqualified for misconduct </a:t>
            </a:r>
            <a:r>
              <a:rPr lang="en-US" altLang="en-US" sz="2400" u="sng" dirty="0" smtClean="0">
                <a:latin typeface="Times New Roman" pitchFamily="18" charset="0"/>
                <a:cs typeface="Times New Roman" pitchFamily="18" charset="0"/>
              </a:rPr>
              <a:t>only</a:t>
            </a:r>
            <a:r>
              <a:rPr lang="en-US" altLang="en-US" sz="2400" dirty="0" smtClean="0">
                <a:latin typeface="Times New Roman" pitchFamily="18" charset="0"/>
                <a:cs typeface="Times New Roman" pitchFamily="18" charset="0"/>
              </a:rPr>
              <a:t> if it is in connection with work. </a:t>
            </a:r>
          </a:p>
          <a:p>
            <a:pPr eaLnBrk="1" hangingPunct="1">
              <a:lnSpc>
                <a:spcPct val="90000"/>
              </a:lnSpc>
            </a:pPr>
            <a:r>
              <a:rPr lang="en-US" altLang="en-US" sz="2400" dirty="0" smtClean="0">
                <a:latin typeface="Times New Roman" pitchFamily="18" charset="0"/>
                <a:cs typeface="Times New Roman" pitchFamily="18" charset="0"/>
              </a:rPr>
              <a:t>The test is whether there is a reasonable link between the act of misconduct and the claimant’s job.</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09600" y="1752600"/>
            <a:ext cx="7467600" cy="885825"/>
          </a:xfrm>
        </p:spPr>
        <p:txBody>
          <a:bodyPr>
            <a:noAutofit/>
          </a:bodyPr>
          <a:lstStyle/>
          <a:p>
            <a:pPr algn="ctr" eaLnBrk="1" fontAlgn="auto" hangingPunct="1">
              <a:spcAft>
                <a:spcPts val="0"/>
              </a:spcAft>
              <a:defRPr/>
            </a:pPr>
            <a:r>
              <a:rPr lang="en-US" altLang="en-US" sz="4400" dirty="0" smtClean="0">
                <a:solidFill>
                  <a:schemeClr val="accent1">
                    <a:tint val="88000"/>
                    <a:satMod val="150000"/>
                  </a:schemeClr>
                </a:solidFill>
                <a:latin typeface="Times New Roman" panose="02020603050405020304" pitchFamily="18" charset="0"/>
                <a:cs typeface="Times New Roman" panose="02020603050405020304" pitchFamily="18" charset="0"/>
              </a:rPr>
              <a:t>Purpose of the UI Program</a:t>
            </a:r>
          </a:p>
        </p:txBody>
      </p:sp>
      <p:sp>
        <p:nvSpPr>
          <p:cNvPr id="17410" name="Rectangle 3"/>
          <p:cNvSpPr>
            <a:spLocks noGrp="1" noChangeArrowheads="1"/>
          </p:cNvSpPr>
          <p:nvPr>
            <p:ph idx="1"/>
          </p:nvPr>
        </p:nvSpPr>
        <p:spPr>
          <a:xfrm>
            <a:off x="1295400" y="3200400"/>
            <a:ext cx="6858000" cy="1447800"/>
          </a:xfrm>
        </p:spPr>
        <p:txBody>
          <a:bodyPr/>
          <a:lstStyle/>
          <a:p>
            <a:pPr marL="0" eaLnBrk="1" hangingPunct="1">
              <a:spcBef>
                <a:spcPct val="0"/>
              </a:spcBef>
              <a:buFont typeface="Wingdings" pitchFamily="2" charset="2"/>
              <a:buNone/>
            </a:pPr>
            <a:r>
              <a:rPr lang="en-US" altLang="en-US" dirty="0" smtClean="0">
                <a:latin typeface="Times New Roman" pitchFamily="18" charset="0"/>
                <a:cs typeface="Times New Roman" pitchFamily="18" charset="0"/>
              </a:rPr>
              <a:t>To provide benefits to the regularly employed members of the labor force who become unemployed due to no fault of their own.</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990600" y="762000"/>
            <a:ext cx="7467600" cy="1190625"/>
          </a:xfrm>
        </p:spPr>
        <p:txBody>
          <a:bodyPr>
            <a:noAutofit/>
          </a:bodyPr>
          <a:lstStyle/>
          <a:p>
            <a:pPr algn="ctr" eaLnBrk="1" fontAlgn="auto" hangingPunct="1">
              <a:spcAft>
                <a:spcPts val="0"/>
              </a:spcAft>
              <a:defRPr/>
            </a:pPr>
            <a:r>
              <a:rPr lang="en-US" altLang="en-US" sz="4000" dirty="0" smtClean="0">
                <a:solidFill>
                  <a:schemeClr val="accent1">
                    <a:tint val="88000"/>
                    <a:satMod val="150000"/>
                  </a:schemeClr>
                </a:solidFill>
                <a:latin typeface="Times New Roman" panose="02020603050405020304" pitchFamily="18" charset="0"/>
                <a:cs typeface="Times New Roman" panose="02020603050405020304" pitchFamily="18" charset="0"/>
              </a:rPr>
              <a:t>Examples of Acts that can Constitute Misconduct</a:t>
            </a:r>
          </a:p>
        </p:txBody>
      </p:sp>
      <p:sp>
        <p:nvSpPr>
          <p:cNvPr id="50178" name="Rectangle 3"/>
          <p:cNvSpPr>
            <a:spLocks noGrp="1" noChangeArrowheads="1"/>
          </p:cNvSpPr>
          <p:nvPr>
            <p:ph idx="1"/>
          </p:nvPr>
        </p:nvSpPr>
        <p:spPr>
          <a:xfrm>
            <a:off x="457200" y="2209800"/>
            <a:ext cx="8183563" cy="2743200"/>
          </a:xfrm>
        </p:spPr>
        <p:txBody>
          <a:bodyPr/>
          <a:lstStyle/>
          <a:p>
            <a:pPr eaLnBrk="1" hangingPunct="1"/>
            <a:r>
              <a:rPr lang="en-US" altLang="en-US" sz="2400" dirty="0" smtClean="0">
                <a:latin typeface="Times New Roman" pitchFamily="18" charset="0"/>
                <a:cs typeface="Times New Roman" pitchFamily="18" charset="0"/>
              </a:rPr>
              <a:t>Excessive absenteeism or tardiness without proper notice or adequate justification.</a:t>
            </a:r>
          </a:p>
          <a:p>
            <a:pPr eaLnBrk="1" hangingPunct="1"/>
            <a:r>
              <a:rPr lang="en-US" altLang="en-US" sz="2400" dirty="0" smtClean="0">
                <a:latin typeface="Times New Roman" pitchFamily="18" charset="0"/>
                <a:cs typeface="Times New Roman" pitchFamily="18" charset="0"/>
              </a:rPr>
              <a:t>Insubordination.</a:t>
            </a:r>
          </a:p>
          <a:p>
            <a:pPr eaLnBrk="1" hangingPunct="1"/>
            <a:r>
              <a:rPr lang="en-US" altLang="en-US" sz="2400" dirty="0" smtClean="0">
                <a:latin typeface="Times New Roman" pitchFamily="18" charset="0"/>
                <a:cs typeface="Times New Roman" pitchFamily="18" charset="0"/>
              </a:rPr>
              <a:t>Fighting on the job.</a:t>
            </a:r>
          </a:p>
          <a:p>
            <a:pPr eaLnBrk="1" hangingPunct="1"/>
            <a:r>
              <a:rPr lang="en-US" altLang="en-US" sz="2400" dirty="0" smtClean="0">
                <a:latin typeface="Times New Roman" pitchFamily="18" charset="0"/>
                <a:cs typeface="Times New Roman" pitchFamily="18" charset="0"/>
              </a:rPr>
              <a:t>Falsification of job application or company records.</a:t>
            </a:r>
          </a:p>
          <a:p>
            <a:pPr eaLnBrk="1" hangingPunct="1"/>
            <a:r>
              <a:rPr lang="en-US" altLang="en-US" sz="2400" dirty="0" smtClean="0">
                <a:latin typeface="Times New Roman" pitchFamily="18" charset="0"/>
                <a:cs typeface="Times New Roman" pitchFamily="18" charset="0"/>
              </a:rPr>
              <a:t>Willful destruction of company property.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762000" y="990600"/>
            <a:ext cx="7467600" cy="669925"/>
          </a:xfrm>
        </p:spPr>
        <p:txBody>
          <a:bodyPr/>
          <a:lstStyle/>
          <a:p>
            <a:pPr algn="ctr" eaLnBrk="1" fontAlgn="auto" hangingPunct="1">
              <a:spcAft>
                <a:spcPts val="0"/>
              </a:spcAft>
              <a:defRPr/>
            </a:pPr>
            <a:r>
              <a:rPr lang="en-US" altLang="en-US" dirty="0" smtClean="0">
                <a:solidFill>
                  <a:schemeClr val="accent1">
                    <a:tint val="88000"/>
                    <a:satMod val="150000"/>
                  </a:schemeClr>
                </a:solidFill>
                <a:latin typeface="Times New Roman" panose="02020603050405020304" pitchFamily="18" charset="0"/>
                <a:cs typeface="Times New Roman" panose="02020603050405020304" pitchFamily="18" charset="0"/>
              </a:rPr>
              <a:t>Examples of What is Not Misconduct</a:t>
            </a:r>
          </a:p>
        </p:txBody>
      </p:sp>
      <p:sp>
        <p:nvSpPr>
          <p:cNvPr id="52226" name="Rectangle 3"/>
          <p:cNvSpPr>
            <a:spLocks noGrp="1" noChangeArrowheads="1"/>
          </p:cNvSpPr>
          <p:nvPr>
            <p:ph idx="1"/>
          </p:nvPr>
        </p:nvSpPr>
        <p:spPr>
          <a:xfrm>
            <a:off x="457200" y="2209800"/>
            <a:ext cx="8183563" cy="1981200"/>
          </a:xfrm>
        </p:spPr>
        <p:txBody>
          <a:bodyPr/>
          <a:lstStyle/>
          <a:p>
            <a:pPr eaLnBrk="1" hangingPunct="1"/>
            <a:r>
              <a:rPr lang="en-US" altLang="en-US" sz="2400" dirty="0" smtClean="0">
                <a:latin typeface="Times New Roman" pitchFamily="18" charset="0"/>
                <a:cs typeface="Times New Roman" pitchFamily="18" charset="0"/>
              </a:rPr>
              <a:t>Poor job performance due to inability. </a:t>
            </a:r>
          </a:p>
          <a:p>
            <a:pPr eaLnBrk="1" hangingPunct="1"/>
            <a:r>
              <a:rPr lang="en-US" altLang="en-US" sz="2400" dirty="0" smtClean="0">
                <a:latin typeface="Times New Roman" pitchFamily="18" charset="0"/>
                <a:cs typeface="Times New Roman" pitchFamily="18" charset="0"/>
              </a:rPr>
              <a:t>Poor attendance due to illness where company has been properly notified.</a:t>
            </a:r>
          </a:p>
          <a:p>
            <a:pPr eaLnBrk="1" hangingPunct="1"/>
            <a:r>
              <a:rPr lang="en-US" altLang="en-US" sz="2400" dirty="0" smtClean="0">
                <a:latin typeface="Times New Roman" pitchFamily="18" charset="0"/>
                <a:cs typeface="Times New Roman" pitchFamily="18" charset="0"/>
              </a:rPr>
              <a:t>Self-defense from an unprovoked attack.</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838200" y="762000"/>
            <a:ext cx="7467600" cy="1282700"/>
          </a:xfrm>
        </p:spPr>
        <p:txBody>
          <a:bodyPr>
            <a:normAutofit fontScale="90000"/>
          </a:bodyPr>
          <a:lstStyle/>
          <a:p>
            <a:pPr algn="ctr" eaLnBrk="1" fontAlgn="auto" hangingPunct="1">
              <a:spcAft>
                <a:spcPts val="0"/>
              </a:spcAft>
              <a:defRPr/>
            </a:pPr>
            <a:r>
              <a:rPr lang="en-US" altLang="en-US" sz="4000" dirty="0" smtClean="0">
                <a:solidFill>
                  <a:schemeClr val="accent1">
                    <a:tint val="88000"/>
                    <a:satMod val="150000"/>
                  </a:schemeClr>
                </a:solidFill>
                <a:latin typeface="Times New Roman" panose="02020603050405020304" pitchFamily="18" charset="0"/>
                <a:cs typeface="Times New Roman" panose="02020603050405020304" pitchFamily="18" charset="0"/>
              </a:rPr>
              <a:t>Examples of Off Duty Acts that are Connected with Work</a:t>
            </a:r>
          </a:p>
        </p:txBody>
      </p:sp>
      <p:sp>
        <p:nvSpPr>
          <p:cNvPr id="54274" name="Rectangle 3"/>
          <p:cNvSpPr>
            <a:spLocks noGrp="1" noChangeArrowheads="1"/>
          </p:cNvSpPr>
          <p:nvPr>
            <p:ph idx="1"/>
          </p:nvPr>
        </p:nvSpPr>
        <p:spPr>
          <a:xfrm>
            <a:off x="457200" y="2133600"/>
            <a:ext cx="8183563" cy="1752600"/>
          </a:xfrm>
        </p:spPr>
        <p:txBody>
          <a:bodyPr/>
          <a:lstStyle/>
          <a:p>
            <a:pPr eaLnBrk="1" hangingPunct="1"/>
            <a:r>
              <a:rPr lang="en-US" altLang="en-US" sz="2400" dirty="0" smtClean="0">
                <a:latin typeface="Times New Roman" pitchFamily="18" charset="0"/>
                <a:cs typeface="Times New Roman" pitchFamily="18" charset="0"/>
              </a:rPr>
              <a:t>Loss of driver’s license for DUI occurring off duty, but job requires valid driver’s license.</a:t>
            </a:r>
          </a:p>
          <a:p>
            <a:pPr eaLnBrk="1" hangingPunct="1"/>
            <a:r>
              <a:rPr lang="en-US" altLang="en-US" sz="2400" dirty="0" smtClean="0">
                <a:latin typeface="Times New Roman" pitchFamily="18" charset="0"/>
                <a:cs typeface="Times New Roman" pitchFamily="18" charset="0"/>
              </a:rPr>
              <a:t>Loss of security clearance due to conviction for off-duty criminal act connected with work.</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838200" y="685800"/>
            <a:ext cx="7467600" cy="746125"/>
          </a:xfrm>
        </p:spPr>
        <p:txBody>
          <a:bodyPr/>
          <a:lstStyle/>
          <a:p>
            <a:pPr algn="ctr" eaLnBrk="1" fontAlgn="auto" hangingPunct="1">
              <a:spcAft>
                <a:spcPts val="0"/>
              </a:spcAft>
              <a:defRPr/>
            </a:pPr>
            <a:r>
              <a:rPr lang="en-US" altLang="en-US" sz="4000" dirty="0" smtClean="0">
                <a:solidFill>
                  <a:schemeClr val="accent1">
                    <a:tint val="88000"/>
                    <a:satMod val="150000"/>
                  </a:schemeClr>
                </a:solidFill>
                <a:latin typeface="Times New Roman" panose="02020603050405020304" pitchFamily="18" charset="0"/>
                <a:cs typeface="Times New Roman" panose="02020603050405020304" pitchFamily="18" charset="0"/>
              </a:rPr>
              <a:t>Preparing for a Misconduct Case</a:t>
            </a:r>
          </a:p>
        </p:txBody>
      </p:sp>
      <p:sp>
        <p:nvSpPr>
          <p:cNvPr id="56322" name="Rectangle 3"/>
          <p:cNvSpPr>
            <a:spLocks noGrp="1" noChangeArrowheads="1"/>
          </p:cNvSpPr>
          <p:nvPr>
            <p:ph idx="1"/>
          </p:nvPr>
        </p:nvSpPr>
        <p:spPr>
          <a:xfrm>
            <a:off x="533400" y="2057400"/>
            <a:ext cx="8183563" cy="2590800"/>
          </a:xfrm>
        </p:spPr>
        <p:txBody>
          <a:bodyPr/>
          <a:lstStyle/>
          <a:p>
            <a:pPr eaLnBrk="1" hangingPunct="1"/>
            <a:r>
              <a:rPr lang="en-US" altLang="en-US" sz="2400" smtClean="0">
                <a:latin typeface="Times New Roman" pitchFamily="18" charset="0"/>
                <a:cs typeface="Times New Roman" pitchFamily="18" charset="0"/>
              </a:rPr>
              <a:t>Review company rules and policies to ensure they are clear, understandable and known to all employees.</a:t>
            </a:r>
          </a:p>
          <a:p>
            <a:pPr eaLnBrk="1" hangingPunct="1"/>
            <a:r>
              <a:rPr lang="en-US" altLang="en-US" sz="2400" smtClean="0">
                <a:latin typeface="Times New Roman" pitchFamily="18" charset="0"/>
                <a:cs typeface="Times New Roman" pitchFamily="18" charset="0"/>
              </a:rPr>
              <a:t>Ensure managers &amp; supervisors know the rules and consistently enforce them.</a:t>
            </a:r>
          </a:p>
          <a:p>
            <a:pPr eaLnBrk="1" hangingPunct="1"/>
            <a:r>
              <a:rPr lang="en-US" altLang="en-US" sz="2400" smtClean="0">
                <a:latin typeface="Times New Roman" pitchFamily="18" charset="0"/>
                <a:cs typeface="Times New Roman" pitchFamily="18" charset="0"/>
              </a:rPr>
              <a:t>Require adequate documentation of rule violations &amp; disciplinary action taken.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219200" y="914400"/>
            <a:ext cx="6629400" cy="685800"/>
          </a:xfrm>
        </p:spPr>
        <p:txBody>
          <a:bodyPr>
            <a:normAutofit fontScale="90000"/>
          </a:bodyPr>
          <a:lstStyle/>
          <a:p>
            <a:pPr algn="ctr" eaLnBrk="1" fontAlgn="auto" hangingPunct="1">
              <a:spcAft>
                <a:spcPts val="0"/>
              </a:spcAft>
              <a:defRPr/>
            </a:pPr>
            <a:r>
              <a:rPr lang="en-US" altLang="en-US" sz="4000" dirty="0" smtClean="0">
                <a:solidFill>
                  <a:schemeClr val="accent1"/>
                </a:solidFill>
                <a:latin typeface="Times New Roman" panose="02020603050405020304" pitchFamily="18" charset="0"/>
                <a:cs typeface="Times New Roman" panose="02020603050405020304" pitchFamily="18" charset="0"/>
              </a:rPr>
              <a:t>Benefit Liability</a:t>
            </a:r>
          </a:p>
        </p:txBody>
      </p:sp>
      <p:sp>
        <p:nvSpPr>
          <p:cNvPr id="35843" name="Rectangle 3"/>
          <p:cNvSpPr>
            <a:spLocks noGrp="1" noChangeArrowheads="1"/>
          </p:cNvSpPr>
          <p:nvPr>
            <p:ph idx="1"/>
          </p:nvPr>
        </p:nvSpPr>
        <p:spPr>
          <a:xfrm>
            <a:off x="457200" y="1905000"/>
            <a:ext cx="8183563" cy="2514600"/>
          </a:xfrm>
        </p:spPr>
        <p:txBody>
          <a:bodyPr>
            <a:normAutofit fontScale="85000" lnSpcReduction="10000"/>
          </a:bodyPr>
          <a:lstStyle/>
          <a:p>
            <a:pPr marL="265176" indent="-265176" eaLnBrk="1" fontAlgn="auto" hangingPunct="1">
              <a:lnSpc>
                <a:spcPct val="120000"/>
              </a:lnSpc>
              <a:spcAft>
                <a:spcPts val="0"/>
              </a:spcAft>
              <a:buFont typeface="Wingdings 2"/>
              <a:buChar char=""/>
              <a:defRPr/>
            </a:pPr>
            <a:r>
              <a:rPr lang="en-US" altLang="en-US" sz="3600" dirty="0" smtClean="0">
                <a:latin typeface="Times New Roman" panose="02020603050405020304" pitchFamily="18" charset="0"/>
                <a:cs typeface="Times New Roman" panose="02020603050405020304" pitchFamily="18" charset="0"/>
              </a:rPr>
              <a:t>The last 30 day or 240 hour employer from whom claimant is separated is liable. </a:t>
            </a:r>
          </a:p>
          <a:p>
            <a:pPr marL="265176" indent="-265176" eaLnBrk="1" fontAlgn="auto" hangingPunct="1">
              <a:lnSpc>
                <a:spcPct val="120000"/>
              </a:lnSpc>
              <a:spcAft>
                <a:spcPts val="0"/>
              </a:spcAft>
              <a:buFont typeface="Wingdings 2"/>
              <a:buChar char=""/>
              <a:defRPr/>
            </a:pPr>
            <a:r>
              <a:rPr lang="en-US" altLang="en-US" sz="3600" dirty="0" smtClean="0">
                <a:latin typeface="Times New Roman" panose="02020603050405020304" pitchFamily="18" charset="0"/>
                <a:cs typeface="Times New Roman" panose="02020603050405020304" pitchFamily="18" charset="0"/>
              </a:rPr>
              <a:t>Any reimbursable employer in the base period can be assessed a percentage of the charge.</a:t>
            </a:r>
          </a:p>
          <a:p>
            <a:pPr marL="265176" indent="-265176" eaLnBrk="1" fontAlgn="auto" hangingPunct="1">
              <a:lnSpc>
                <a:spcPct val="120000"/>
              </a:lnSpc>
              <a:spcAft>
                <a:spcPts val="0"/>
              </a:spcAft>
              <a:buFont typeface="Wingdings 2"/>
              <a:buChar char=""/>
              <a:defRPr/>
            </a:pPr>
            <a:endParaRPr lang="en-US" altLang="en-US" sz="3800" dirty="0" smtClean="0">
              <a:latin typeface="Times New Roman" pitchFamily="18" charset="0"/>
              <a:cs typeface="Times New Roman" pitchFamily="18" charset="0"/>
            </a:endParaRPr>
          </a:p>
          <a:p>
            <a:pPr marL="265176" indent="-265176" eaLnBrk="1" fontAlgn="auto" hangingPunct="1">
              <a:spcAft>
                <a:spcPts val="0"/>
              </a:spcAft>
              <a:buFont typeface="Wingdings 2"/>
              <a:buChar char=""/>
              <a:defRPr/>
            </a:pPr>
            <a:endParaRPr lang="en-US" altLang="en-US" sz="24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533400"/>
            <a:ext cx="8183563" cy="1050925"/>
          </a:xfrm>
        </p:spPr>
        <p:txBody>
          <a:bodyPr/>
          <a:lstStyle/>
          <a:p>
            <a:pPr algn="ctr" eaLnBrk="1" fontAlgn="auto" hangingPunct="1">
              <a:spcAft>
                <a:spcPts val="0"/>
              </a:spcAft>
              <a:defRPr/>
            </a:pPr>
            <a:r>
              <a:rPr lang="en-US" altLang="en-US" sz="4000" dirty="0" smtClean="0">
                <a:solidFill>
                  <a:schemeClr val="accent1">
                    <a:tint val="88000"/>
                    <a:satMod val="150000"/>
                  </a:schemeClr>
                </a:solidFill>
                <a:latin typeface="Times New Roman" panose="02020603050405020304" pitchFamily="18" charset="0"/>
                <a:cs typeface="Times New Roman" panose="02020603050405020304" pitchFamily="18" charset="0"/>
              </a:rPr>
              <a:t>Employer Charges</a:t>
            </a:r>
          </a:p>
        </p:txBody>
      </p:sp>
      <p:sp>
        <p:nvSpPr>
          <p:cNvPr id="60418" name="Rectangle 3"/>
          <p:cNvSpPr>
            <a:spLocks noGrp="1" noChangeArrowheads="1"/>
          </p:cNvSpPr>
          <p:nvPr>
            <p:ph idx="1"/>
          </p:nvPr>
        </p:nvSpPr>
        <p:spPr>
          <a:xfrm>
            <a:off x="457200" y="1905000"/>
            <a:ext cx="8183563" cy="2819400"/>
          </a:xfrm>
        </p:spPr>
        <p:txBody>
          <a:bodyPr/>
          <a:lstStyle/>
          <a:p>
            <a:pPr eaLnBrk="1" hangingPunct="1">
              <a:lnSpc>
                <a:spcPct val="90000"/>
              </a:lnSpc>
              <a:buFont typeface="Wingdings" pitchFamily="2" charset="2"/>
              <a:buNone/>
            </a:pPr>
            <a:r>
              <a:rPr lang="en-US" altLang="en-US" sz="2400" b="1" u="sng" dirty="0" smtClean="0">
                <a:latin typeface="Times New Roman" pitchFamily="18" charset="0"/>
                <a:cs typeface="Times New Roman" pitchFamily="18" charset="0"/>
              </a:rPr>
              <a:t>Taxable Employer </a:t>
            </a:r>
          </a:p>
          <a:p>
            <a:pPr eaLnBrk="1" hangingPunct="1">
              <a:lnSpc>
                <a:spcPct val="90000"/>
              </a:lnSpc>
            </a:pPr>
            <a:endParaRPr lang="en-US" altLang="en-US" sz="2400" dirty="0" smtClean="0">
              <a:latin typeface="Times New Roman" pitchFamily="18" charset="0"/>
              <a:cs typeface="Times New Roman" pitchFamily="18" charset="0"/>
            </a:endParaRPr>
          </a:p>
          <a:p>
            <a:pPr eaLnBrk="1" hangingPunct="1">
              <a:lnSpc>
                <a:spcPct val="90000"/>
              </a:lnSpc>
            </a:pPr>
            <a:r>
              <a:rPr lang="en-US" altLang="en-US" sz="2400" dirty="0" smtClean="0">
                <a:latin typeface="Times New Roman" pitchFamily="18" charset="0"/>
                <a:cs typeface="Times New Roman" pitchFamily="18" charset="0"/>
              </a:rPr>
              <a:t>Quarterly charge statement will include employee/claimant by name &amp; amount of unemployment insurance paid.</a:t>
            </a:r>
          </a:p>
          <a:p>
            <a:pPr eaLnBrk="1" hangingPunct="1">
              <a:lnSpc>
                <a:spcPct val="90000"/>
              </a:lnSpc>
            </a:pPr>
            <a:r>
              <a:rPr lang="en-US" altLang="en-US" sz="2400" dirty="0" smtClean="0">
                <a:latin typeface="Times New Roman" pitchFamily="18" charset="0"/>
              </a:rPr>
              <a:t>Experience rating is determined in December for the upcoming calendar year and tax rate notices mailed to employers</a:t>
            </a:r>
            <a:r>
              <a:rPr lang="en-US" altLang="en-US" sz="2400" dirty="0" smtClean="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Content Placeholder 2"/>
          <p:cNvSpPr>
            <a:spLocks noGrp="1"/>
          </p:cNvSpPr>
          <p:nvPr>
            <p:ph idx="1"/>
          </p:nvPr>
        </p:nvSpPr>
        <p:spPr>
          <a:xfrm>
            <a:off x="457200" y="228600"/>
            <a:ext cx="8183563" cy="5718175"/>
          </a:xfrm>
        </p:spPr>
        <p:txBody>
          <a:bodyPr/>
          <a:lstStyle/>
          <a:p>
            <a:pPr algn="ctr" eaLnBrk="1" hangingPunct="1">
              <a:buFont typeface="Wingdings 2" pitchFamily="18" charset="2"/>
              <a:buNone/>
            </a:pPr>
            <a:r>
              <a:rPr lang="en-US" sz="3600" b="1" dirty="0" smtClean="0">
                <a:solidFill>
                  <a:schemeClr val="accent1"/>
                </a:solidFill>
                <a:latin typeface="Times New Roman" pitchFamily="18" charset="0"/>
                <a:cs typeface="Times New Roman" pitchFamily="18" charset="0"/>
              </a:rPr>
              <a:t>Benefit Ratio</a:t>
            </a:r>
          </a:p>
          <a:p>
            <a:pPr eaLnBrk="1" hangingPunct="1"/>
            <a:endParaRPr lang="en-US" dirty="0" smtClean="0">
              <a:latin typeface="Times New Roman" pitchFamily="18" charset="0"/>
              <a:cs typeface="Times New Roman" pitchFamily="18" charset="0"/>
            </a:endParaRPr>
          </a:p>
          <a:p>
            <a:pPr eaLnBrk="1" hangingPunct="1"/>
            <a:r>
              <a:rPr lang="en-US" sz="2400" dirty="0" smtClean="0">
                <a:latin typeface="Times New Roman" pitchFamily="18" charset="0"/>
                <a:cs typeface="Times New Roman" pitchFamily="18" charset="0"/>
              </a:rPr>
              <a:t>Charges to the employer are based on the Benefit Ratio.</a:t>
            </a:r>
          </a:p>
          <a:p>
            <a:pPr lvl="1" eaLnBrk="1" hangingPunct="1"/>
            <a:endParaRPr lang="en-US" sz="1000" dirty="0" smtClean="0">
              <a:latin typeface="Times New Roman" pitchFamily="18" charset="0"/>
              <a:cs typeface="Times New Roman" pitchFamily="18" charset="0"/>
            </a:endParaRPr>
          </a:p>
          <a:p>
            <a:pPr lvl="1" eaLnBrk="1" hangingPunct="1">
              <a:buFont typeface="Verdana" pitchFamily="34" charset="0"/>
              <a:buNone/>
            </a:pPr>
            <a:r>
              <a:rPr lang="en-US" dirty="0" smtClean="0">
                <a:latin typeface="Times New Roman" pitchFamily="18" charset="0"/>
                <a:cs typeface="Times New Roman" pitchFamily="18" charset="0"/>
              </a:rPr>
              <a:t>Benefit Ratio equals</a:t>
            </a:r>
          </a:p>
          <a:p>
            <a:pPr lvl="1" eaLnBrk="1" hangingPunct="1">
              <a:buFont typeface="Verdana" pitchFamily="34" charset="0"/>
              <a:buNone/>
            </a:pPr>
            <a:endParaRPr lang="en-US" sz="900" dirty="0" smtClean="0">
              <a:latin typeface="Times New Roman" pitchFamily="18" charset="0"/>
              <a:cs typeface="Times New Roman" pitchFamily="18" charset="0"/>
            </a:endParaRPr>
          </a:p>
          <a:p>
            <a:pPr lvl="1" eaLnBrk="1" hangingPunct="1">
              <a:buFont typeface="Verdana" pitchFamily="34" charset="0"/>
              <a:buNone/>
            </a:pPr>
            <a:r>
              <a:rPr lang="en-US" dirty="0" smtClean="0">
                <a:latin typeface="Times New Roman" pitchFamily="18" charset="0"/>
                <a:cs typeface="Times New Roman" pitchFamily="18" charset="0"/>
              </a:rPr>
              <a:t>                    </a:t>
            </a:r>
            <a:r>
              <a:rPr lang="en-US" u="sng" dirty="0" smtClean="0">
                <a:latin typeface="Times New Roman" pitchFamily="18" charset="0"/>
                <a:cs typeface="Times New Roman" pitchFamily="18" charset="0"/>
              </a:rPr>
              <a:t>Benefit Charges (within 4 yr. period)  </a:t>
            </a:r>
          </a:p>
          <a:p>
            <a:pPr lvl="1" algn="ctr" eaLnBrk="1" hangingPunct="1">
              <a:buFont typeface="Verdana" pitchFamily="34" charset="0"/>
              <a:buNone/>
            </a:pPr>
            <a:r>
              <a:rPr lang="en-US" dirty="0" smtClean="0">
                <a:latin typeface="Times New Roman" pitchFamily="18" charset="0"/>
                <a:cs typeface="Times New Roman" pitchFamily="18" charset="0"/>
              </a:rPr>
              <a:t>Paid Taxable Wages (1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$8000/worker)</a:t>
            </a:r>
          </a:p>
          <a:p>
            <a:pPr lvl="1" algn="ctr" eaLnBrk="1" hangingPunct="1">
              <a:buFont typeface="Verdana" pitchFamily="34" charset="0"/>
              <a:buNone/>
            </a:pPr>
            <a:endParaRPr lang="en-US" sz="1000" dirty="0" smtClean="0">
              <a:latin typeface="Times New Roman" pitchFamily="18" charset="0"/>
              <a:cs typeface="Times New Roman" pitchFamily="18" charset="0"/>
            </a:endParaRPr>
          </a:p>
          <a:p>
            <a:pPr lvl="1" eaLnBrk="1" hangingPunct="1">
              <a:buFontTx/>
              <a:buChar char="•"/>
            </a:pPr>
            <a:r>
              <a:rPr lang="en-US" altLang="en-US" dirty="0" smtClean="0">
                <a:latin typeface="Times New Roman" pitchFamily="18" charset="0"/>
              </a:rPr>
              <a:t>The computed tax rate is determined by applying the resulting percentage and the trust fund balance factor to the rate tables provided by the law.</a:t>
            </a:r>
            <a:endParaRPr lang="en-US" dirty="0" smtClean="0">
              <a:latin typeface="Times New Roman" pitchFamily="18" charset="0"/>
            </a:endParaRPr>
          </a:p>
          <a:p>
            <a:pPr lvl="1" eaLnBrk="1" hangingPunct="1">
              <a:buFont typeface="Arial" charset="0"/>
              <a:buChar char="•"/>
            </a:pPr>
            <a:r>
              <a:rPr lang="en-US" dirty="0" smtClean="0">
                <a:latin typeface="Times New Roman" pitchFamily="18" charset="0"/>
                <a:cs typeface="Times New Roman" pitchFamily="18" charset="0"/>
              </a:rPr>
              <a:t>The lower the charges, the lower the ratio. The lower the ratio the lower the tax.</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83880" cy="1295400"/>
          </a:xfrm>
        </p:spPr>
        <p:txBody>
          <a:bodyPr>
            <a:normAutofit fontScale="90000"/>
          </a:bodyPr>
          <a:lstStyle/>
          <a:p>
            <a:pPr algn="ctr"/>
            <a:r>
              <a:rPr lang="en-US" sz="4400" dirty="0" smtClean="0">
                <a:latin typeface="Times New Roman" pitchFamily="18" charset="0"/>
                <a:cs typeface="Times New Roman" pitchFamily="18" charset="0"/>
              </a:rPr>
              <a:t>Tax Rates</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a:xfrm>
            <a:off x="2514600" y="1676400"/>
            <a:ext cx="4267200" cy="2743200"/>
          </a:xfrm>
        </p:spPr>
        <p:txBody>
          <a:bodyPr/>
          <a:lstStyle/>
          <a:p>
            <a:pPr algn="ctr"/>
            <a:endParaRPr lang="en-US" dirty="0" smtClean="0">
              <a:latin typeface="Times New Roman" pitchFamily="18" charset="0"/>
              <a:cs typeface="Times New Roman" pitchFamily="18" charset="0"/>
            </a:endParaRPr>
          </a:p>
          <a:p>
            <a:pPr lvl="1" algn="ctr"/>
            <a:r>
              <a:rPr lang="en-US" dirty="0" smtClean="0">
                <a:latin typeface="Times New Roman" pitchFamily="18" charset="0"/>
                <a:cs typeface="Times New Roman" pitchFamily="18" charset="0"/>
              </a:rPr>
              <a:t>Minimum – 0.52%</a:t>
            </a:r>
          </a:p>
          <a:p>
            <a:pPr lvl="1" algn="ctr"/>
            <a:endParaRPr lang="en-US" dirty="0" smtClean="0">
              <a:latin typeface="Times New Roman" pitchFamily="18" charset="0"/>
              <a:cs typeface="Times New Roman" pitchFamily="18" charset="0"/>
            </a:endParaRPr>
          </a:p>
          <a:p>
            <a:pPr lvl="1" algn="ctr"/>
            <a:r>
              <a:rPr lang="en-US" dirty="0" smtClean="0">
                <a:latin typeface="Times New Roman" pitchFamily="18" charset="0"/>
                <a:cs typeface="Times New Roman" pitchFamily="18" charset="0"/>
              </a:rPr>
              <a:t>Maximum – 6.62%</a:t>
            </a:r>
          </a:p>
          <a:p>
            <a:pPr lvl="1" algn="ctr"/>
            <a:endParaRPr lang="en-US" dirty="0" smtClean="0">
              <a:latin typeface="Times New Roman" pitchFamily="18" charset="0"/>
              <a:cs typeface="Times New Roman" pitchFamily="18" charset="0"/>
            </a:endParaRPr>
          </a:p>
          <a:p>
            <a:pPr lvl="1" algn="ctr"/>
            <a:r>
              <a:rPr lang="en-US" dirty="0" smtClean="0">
                <a:latin typeface="Times New Roman" pitchFamily="18" charset="0"/>
                <a:cs typeface="Times New Roman" pitchFamily="18" charset="0"/>
              </a:rPr>
              <a:t>New Employer – 2.92%</a:t>
            </a:r>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685800"/>
            <a:ext cx="8183563" cy="1050925"/>
          </a:xfrm>
        </p:spPr>
        <p:txBody>
          <a:bodyPr/>
          <a:lstStyle/>
          <a:p>
            <a:pPr algn="ctr" eaLnBrk="1" fontAlgn="auto" hangingPunct="1">
              <a:spcAft>
                <a:spcPts val="0"/>
              </a:spcAft>
              <a:defRPr/>
            </a:pPr>
            <a:r>
              <a:rPr lang="en-US" altLang="en-US" sz="4000" dirty="0" smtClean="0">
                <a:solidFill>
                  <a:schemeClr val="accent1">
                    <a:tint val="88000"/>
                    <a:satMod val="150000"/>
                  </a:schemeClr>
                </a:solidFill>
                <a:latin typeface="Times New Roman" panose="02020603050405020304" pitchFamily="18" charset="0"/>
                <a:cs typeface="Times New Roman" panose="02020603050405020304" pitchFamily="18" charset="0"/>
              </a:rPr>
              <a:t>Employer Charges</a:t>
            </a:r>
          </a:p>
        </p:txBody>
      </p:sp>
      <p:sp>
        <p:nvSpPr>
          <p:cNvPr id="66562" name="Rectangle 3"/>
          <p:cNvSpPr>
            <a:spLocks noGrp="1" noChangeArrowheads="1"/>
          </p:cNvSpPr>
          <p:nvPr>
            <p:ph idx="1"/>
          </p:nvPr>
        </p:nvSpPr>
        <p:spPr>
          <a:xfrm>
            <a:off x="457200" y="2209800"/>
            <a:ext cx="8183563" cy="2895600"/>
          </a:xfrm>
        </p:spPr>
        <p:txBody>
          <a:bodyPr/>
          <a:lstStyle/>
          <a:p>
            <a:pPr marL="609600" indent="-609600" eaLnBrk="1" hangingPunct="1">
              <a:lnSpc>
                <a:spcPct val="90000"/>
              </a:lnSpc>
              <a:buFont typeface="Wingdings" pitchFamily="2" charset="2"/>
              <a:buNone/>
            </a:pPr>
            <a:r>
              <a:rPr lang="en-US" altLang="en-US" sz="2400" b="1" u="sng" smtClean="0">
                <a:latin typeface="Times New Roman" pitchFamily="18" charset="0"/>
                <a:cs typeface="Times New Roman" pitchFamily="18" charset="0"/>
              </a:rPr>
              <a:t>Reimbursible</a:t>
            </a:r>
          </a:p>
          <a:p>
            <a:pPr marL="609600" indent="-609600" eaLnBrk="1" hangingPunct="1">
              <a:lnSpc>
                <a:spcPct val="90000"/>
              </a:lnSpc>
              <a:buFont typeface="Wingdings" pitchFamily="2" charset="2"/>
              <a:buNone/>
            </a:pPr>
            <a:endParaRPr lang="en-US" altLang="en-US" sz="2400" b="1" u="sng" smtClean="0">
              <a:latin typeface="Times New Roman" pitchFamily="18" charset="0"/>
              <a:cs typeface="Times New Roman" pitchFamily="18" charset="0"/>
            </a:endParaRPr>
          </a:p>
          <a:p>
            <a:pPr marL="609600" indent="-609600" eaLnBrk="1" hangingPunct="1">
              <a:lnSpc>
                <a:spcPct val="90000"/>
              </a:lnSpc>
            </a:pPr>
            <a:r>
              <a:rPr lang="en-US" altLang="en-US" sz="2400" smtClean="0">
                <a:latin typeface="Times New Roman" pitchFamily="18" charset="0"/>
                <a:cs typeface="Times New Roman" pitchFamily="18" charset="0"/>
              </a:rPr>
              <a:t>Detailed billing statement is mailed showing all charges for the quarter.</a:t>
            </a:r>
          </a:p>
          <a:p>
            <a:pPr marL="609600" indent="-609600" eaLnBrk="1" hangingPunct="1">
              <a:lnSpc>
                <a:spcPct val="90000"/>
              </a:lnSpc>
            </a:pPr>
            <a:r>
              <a:rPr lang="en-US" altLang="en-US" sz="2400" smtClean="0">
                <a:latin typeface="Times New Roman" pitchFamily="18" charset="0"/>
                <a:cs typeface="Times New Roman" pitchFamily="18" charset="0"/>
              </a:rPr>
              <a:t>Payment coupon will be included.</a:t>
            </a:r>
          </a:p>
          <a:p>
            <a:pPr marL="609600" indent="-609600" eaLnBrk="1" hangingPunct="1">
              <a:lnSpc>
                <a:spcPct val="90000"/>
              </a:lnSpc>
            </a:pPr>
            <a:r>
              <a:rPr lang="en-US" altLang="en-US" sz="2400" smtClean="0">
                <a:latin typeface="Times New Roman" pitchFamily="18" charset="0"/>
                <a:cs typeface="Times New Roman" pitchFamily="18" charset="0"/>
              </a:rPr>
              <a:t>Tax charges must be paid 30 days from the date mailed to avoid </a:t>
            </a:r>
            <a:r>
              <a:rPr lang="en-US" altLang="en-US" sz="2400" smtClean="0">
                <a:latin typeface="Times New Roman" pitchFamily="18" charset="0"/>
              </a:rPr>
              <a:t>interest</a:t>
            </a:r>
            <a:r>
              <a:rPr lang="en-US" altLang="en-US" sz="2400" smtClean="0">
                <a:latin typeface="Times New Roman" pitchFamily="18" charset="0"/>
                <a:cs typeface="Times New Roman" pitchFamily="18" charset="0"/>
              </a:rPr>
              <a:t> charges.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0657" name="Picture 3"/>
          <p:cNvPicPr>
            <a:picLocks noChangeAspect="1"/>
          </p:cNvPicPr>
          <p:nvPr/>
        </p:nvPicPr>
        <p:blipFill>
          <a:blip r:embed="rId2" cstate="print"/>
          <a:srcRect/>
          <a:stretch>
            <a:fillRect/>
          </a:stretch>
        </p:blipFill>
        <p:spPr bwMode="auto">
          <a:xfrm>
            <a:off x="914400" y="1427163"/>
            <a:ext cx="7434263" cy="31226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524000" y="990600"/>
            <a:ext cx="6248400" cy="1371600"/>
          </a:xfrm>
        </p:spPr>
        <p:txBody>
          <a:bodyPr/>
          <a:lstStyle/>
          <a:p>
            <a:pPr algn="ctr" eaLnBrk="1" fontAlgn="auto" hangingPunct="1">
              <a:spcAft>
                <a:spcPts val="0"/>
              </a:spcAft>
              <a:defRPr/>
            </a:pPr>
            <a:r>
              <a:rPr lang="en-US" altLang="en-US" sz="4400" dirty="0" smtClean="0">
                <a:solidFill>
                  <a:schemeClr val="accent1">
                    <a:tint val="88000"/>
                    <a:satMod val="150000"/>
                  </a:schemeClr>
                </a:solidFill>
                <a:latin typeface="Times New Roman" panose="02020603050405020304" pitchFamily="18" charset="0"/>
                <a:cs typeface="Times New Roman" panose="02020603050405020304" pitchFamily="18" charset="0"/>
              </a:rPr>
              <a:t>Virginia’s Responsibility</a:t>
            </a:r>
            <a:r>
              <a:rPr lang="en-US" altLang="en-US" dirty="0" smtClean="0">
                <a:solidFill>
                  <a:schemeClr val="accent1">
                    <a:tint val="88000"/>
                    <a:satMod val="150000"/>
                  </a:schemeClr>
                </a:solidFill>
              </a:rPr>
              <a:t>			</a:t>
            </a:r>
          </a:p>
        </p:txBody>
      </p:sp>
      <p:sp>
        <p:nvSpPr>
          <p:cNvPr id="19458" name="Rectangle 3"/>
          <p:cNvSpPr>
            <a:spLocks noGrp="1" noChangeArrowheads="1"/>
          </p:cNvSpPr>
          <p:nvPr>
            <p:ph idx="1"/>
          </p:nvPr>
        </p:nvSpPr>
        <p:spPr>
          <a:xfrm>
            <a:off x="762000" y="2438400"/>
            <a:ext cx="7680325" cy="1219200"/>
          </a:xfrm>
        </p:spPr>
        <p:txBody>
          <a:bodyPr/>
          <a:lstStyle/>
          <a:p>
            <a:pPr algn="ctr" eaLnBrk="1" hangingPunct="1">
              <a:buFont typeface="Wingdings" pitchFamily="2" charset="2"/>
              <a:buNone/>
            </a:pPr>
            <a:r>
              <a:rPr lang="en-US" altLang="en-US" smtClean="0">
                <a:latin typeface="Times New Roman" pitchFamily="18" charset="0"/>
                <a:cs typeface="Times New Roman" pitchFamily="18" charset="0"/>
              </a:rPr>
              <a:t>Design &amp; administer the UI program within the framework of Federal law.</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838200" y="685800"/>
            <a:ext cx="7467600" cy="1066800"/>
          </a:xfrm>
        </p:spPr>
        <p:txBody>
          <a:bodyPr>
            <a:normAutofit fontScale="90000"/>
          </a:bodyPr>
          <a:lstStyle/>
          <a:p>
            <a:pPr algn="ctr" eaLnBrk="1" fontAlgn="auto" hangingPunct="1">
              <a:spcAft>
                <a:spcPts val="0"/>
              </a:spcAft>
              <a:defRPr/>
            </a:pPr>
            <a:r>
              <a:rPr lang="en-US" altLang="en-US" dirty="0" smtClean="0">
                <a:solidFill>
                  <a:schemeClr val="accent1">
                    <a:tint val="88000"/>
                    <a:satMod val="150000"/>
                  </a:schemeClr>
                </a:solidFill>
                <a:latin typeface="Times New Roman" panose="02020603050405020304" pitchFamily="18" charset="0"/>
                <a:cs typeface="Times New Roman" panose="02020603050405020304" pitchFamily="18" charset="0"/>
              </a:rPr>
              <a:t>Unemployment Insurance Program is funded by the employer.</a:t>
            </a:r>
          </a:p>
        </p:txBody>
      </p:sp>
      <p:sp>
        <p:nvSpPr>
          <p:cNvPr id="21506" name="Rectangle 1027"/>
          <p:cNvSpPr>
            <a:spLocks noGrp="1" noChangeArrowheads="1"/>
          </p:cNvSpPr>
          <p:nvPr>
            <p:ph idx="1"/>
          </p:nvPr>
        </p:nvSpPr>
        <p:spPr>
          <a:xfrm>
            <a:off x="762000" y="2133600"/>
            <a:ext cx="7680325" cy="3444875"/>
          </a:xfrm>
        </p:spPr>
        <p:txBody>
          <a:bodyPr/>
          <a:lstStyle/>
          <a:p>
            <a:pPr marL="457200" indent="-457200" eaLnBrk="1" hangingPunct="1">
              <a:buFont typeface="Arial" charset="0"/>
              <a:buChar char="•"/>
            </a:pPr>
            <a:r>
              <a:rPr lang="en-US" altLang="en-US" dirty="0" smtClean="0">
                <a:latin typeface="Times New Roman" pitchFamily="18" charset="0"/>
                <a:cs typeface="Times New Roman" pitchFamily="18" charset="0"/>
              </a:rPr>
              <a:t>FUTA – Paid by the employer to the Federal </a:t>
            </a:r>
            <a:r>
              <a:rPr lang="en-US" altLang="en-US" dirty="0" err="1" smtClean="0">
                <a:latin typeface="Times New Roman" pitchFamily="18" charset="0"/>
                <a:cs typeface="Times New Roman" pitchFamily="18" charset="0"/>
              </a:rPr>
              <a:t>Gov’t</a:t>
            </a:r>
            <a:r>
              <a:rPr lang="en-US" altLang="en-US" dirty="0" smtClean="0">
                <a:latin typeface="Times New Roman" pitchFamily="18" charset="0"/>
                <a:cs typeface="Times New Roman" pitchFamily="18" charset="0"/>
              </a:rPr>
              <a:t> for administration of Federal &amp; State program operating costs.</a:t>
            </a:r>
          </a:p>
          <a:p>
            <a:pPr marL="457200" indent="-457200" eaLnBrk="1" hangingPunct="1">
              <a:buFont typeface="Arial" charset="0"/>
              <a:buChar char="•"/>
            </a:pPr>
            <a:r>
              <a:rPr lang="en-US" altLang="en-US" dirty="0" smtClean="0">
                <a:latin typeface="Times New Roman" pitchFamily="18" charset="0"/>
                <a:cs typeface="Times New Roman" pitchFamily="18" charset="0"/>
              </a:rPr>
              <a:t>SUTA – Paid by the employer to the State UI Trust Fund to pay benefits.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0" y="685800"/>
            <a:ext cx="7467600" cy="762000"/>
          </a:xfrm>
        </p:spPr>
        <p:txBody>
          <a:bodyPr/>
          <a:lstStyle/>
          <a:p>
            <a:pPr algn="ctr" eaLnBrk="1" fontAlgn="auto" hangingPunct="1">
              <a:spcAft>
                <a:spcPts val="0"/>
              </a:spcAft>
              <a:defRPr/>
            </a:pPr>
            <a:r>
              <a:rPr lang="en-US" altLang="en-US" sz="4000" dirty="0" smtClean="0">
                <a:solidFill>
                  <a:schemeClr val="accent1">
                    <a:tint val="88000"/>
                    <a:satMod val="150000"/>
                  </a:schemeClr>
                </a:solidFill>
                <a:latin typeface="Times New Roman" panose="02020603050405020304" pitchFamily="18" charset="0"/>
                <a:cs typeface="Times New Roman" panose="02020603050405020304" pitchFamily="18" charset="0"/>
              </a:rPr>
              <a:t>Earnings Requirement</a:t>
            </a:r>
          </a:p>
        </p:txBody>
      </p:sp>
      <p:sp>
        <p:nvSpPr>
          <p:cNvPr id="23554" name="Rectangle 3"/>
          <p:cNvSpPr>
            <a:spLocks noGrp="1" noChangeArrowheads="1"/>
          </p:cNvSpPr>
          <p:nvPr>
            <p:ph idx="1"/>
          </p:nvPr>
        </p:nvSpPr>
        <p:spPr>
          <a:xfrm>
            <a:off x="609600" y="1676400"/>
            <a:ext cx="8183563" cy="4187825"/>
          </a:xfrm>
        </p:spPr>
        <p:txBody>
          <a:bodyPr/>
          <a:lstStyle/>
          <a:p>
            <a:pPr eaLnBrk="1" hangingPunct="1">
              <a:lnSpc>
                <a:spcPct val="90000"/>
              </a:lnSpc>
            </a:pPr>
            <a:r>
              <a:rPr lang="en-US" altLang="en-US" dirty="0" smtClean="0">
                <a:latin typeface="Times New Roman" pitchFamily="18" charset="0"/>
                <a:cs typeface="Times New Roman" pitchFamily="18" charset="0"/>
              </a:rPr>
              <a:t>Have earnings of  $3000 during two quarters of the base period.</a:t>
            </a:r>
          </a:p>
          <a:p>
            <a:pPr eaLnBrk="1" hangingPunct="1">
              <a:lnSpc>
                <a:spcPct val="90000"/>
              </a:lnSpc>
              <a:buFont typeface="Wingdings 2" pitchFamily="18" charset="2"/>
              <a:buNone/>
            </a:pPr>
            <a:endParaRPr lang="en-US" altLang="en-US" dirty="0" smtClean="0">
              <a:latin typeface="Times New Roman" pitchFamily="18" charset="0"/>
              <a:cs typeface="Times New Roman" pitchFamily="18" charset="0"/>
            </a:endParaRPr>
          </a:p>
          <a:p>
            <a:pPr lvl="1" eaLnBrk="1" hangingPunct="1">
              <a:lnSpc>
                <a:spcPct val="90000"/>
              </a:lnSpc>
            </a:pPr>
            <a:r>
              <a:rPr lang="en-US" altLang="en-US" dirty="0" smtClean="0">
                <a:latin typeface="Times New Roman" pitchFamily="18" charset="0"/>
                <a:cs typeface="Times New Roman" pitchFamily="18" charset="0"/>
              </a:rPr>
              <a:t>Base Period:</a:t>
            </a:r>
          </a:p>
          <a:p>
            <a:pPr lvl="2" eaLnBrk="1" hangingPunct="1">
              <a:lnSpc>
                <a:spcPct val="90000"/>
              </a:lnSpc>
            </a:pPr>
            <a:r>
              <a:rPr lang="en-US" altLang="en-US" sz="2000" dirty="0" smtClean="0">
                <a:latin typeface="Times New Roman" pitchFamily="18" charset="0"/>
                <a:cs typeface="Times New Roman" pitchFamily="18" charset="0"/>
              </a:rPr>
              <a:t>First four of the last five completed calendar quarters.</a:t>
            </a:r>
          </a:p>
          <a:p>
            <a:pPr lvl="2" eaLnBrk="1" hangingPunct="1">
              <a:lnSpc>
                <a:spcPct val="90000"/>
              </a:lnSpc>
            </a:pPr>
            <a:r>
              <a:rPr lang="en-US" altLang="en-US" sz="2000" dirty="0" smtClean="0">
                <a:latin typeface="Times New Roman" pitchFamily="18" charset="0"/>
                <a:cs typeface="Times New Roman" pitchFamily="18" charset="0"/>
              </a:rPr>
              <a:t>Alternate Base Period: Last four completed calendar quarters. </a:t>
            </a:r>
          </a:p>
          <a:p>
            <a:pPr eaLnBrk="1" hangingPunct="1">
              <a:lnSpc>
                <a:spcPct val="90000"/>
              </a:lnSpc>
              <a:buFont typeface="Wingdings" pitchFamily="2" charset="2"/>
              <a:buNone/>
            </a:pPr>
            <a:r>
              <a:rPr lang="en-US" altLang="en-US" dirty="0" smtClean="0">
                <a:latin typeface="Times New Roman" pitchFamily="18" charset="0"/>
                <a:cs typeface="Times New Roman" pitchFamily="18" charset="0"/>
              </a:rPr>
              <a:t> </a:t>
            </a:r>
          </a:p>
          <a:p>
            <a:pPr lvl="1" eaLnBrk="1" hangingPunct="1">
              <a:lnSpc>
                <a:spcPct val="90000"/>
              </a:lnSpc>
            </a:pPr>
            <a:r>
              <a:rPr lang="en-US" altLang="en-US" dirty="0" smtClean="0">
                <a:latin typeface="Times New Roman" pitchFamily="18" charset="0"/>
                <a:cs typeface="Times New Roman" pitchFamily="18" charset="0"/>
              </a:rPr>
              <a:t>Minimum of $60 for 12 weeks</a:t>
            </a:r>
          </a:p>
          <a:p>
            <a:pPr lvl="1" eaLnBrk="1" hangingPunct="1">
              <a:lnSpc>
                <a:spcPct val="90000"/>
              </a:lnSpc>
            </a:pPr>
            <a:r>
              <a:rPr lang="en-US" altLang="en-US" dirty="0" smtClean="0">
                <a:latin typeface="Times New Roman" pitchFamily="18" charset="0"/>
                <a:cs typeface="Times New Roman" pitchFamily="18" charset="0"/>
              </a:rPr>
              <a:t>Maximum of $378 for 26 weeks ($18,900.01 earnings during two quarters of the base period). </a:t>
            </a:r>
          </a:p>
          <a:p>
            <a:pPr lvl="1" eaLnBrk="1" hangingPunct="1">
              <a:lnSpc>
                <a:spcPct val="90000"/>
              </a:lnSpc>
              <a:buFontTx/>
              <a:buNone/>
            </a:pPr>
            <a:endParaRPr lang="en-US" alt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990600"/>
            <a:ext cx="8183563" cy="669925"/>
          </a:xfrm>
        </p:spPr>
        <p:txBody>
          <a:bodyPr>
            <a:noAutofit/>
          </a:bodyPr>
          <a:lstStyle/>
          <a:p>
            <a:pPr algn="ctr" eaLnBrk="1" fontAlgn="auto" hangingPunct="1">
              <a:spcAft>
                <a:spcPts val="0"/>
              </a:spcAft>
              <a:defRPr/>
            </a:pPr>
            <a:r>
              <a:rPr lang="en-US" altLang="en-US" sz="4400" dirty="0" smtClean="0">
                <a:solidFill>
                  <a:schemeClr val="accent1">
                    <a:tint val="88000"/>
                    <a:satMod val="150000"/>
                  </a:schemeClr>
                </a:solidFill>
                <a:latin typeface="Times New Roman" panose="02020603050405020304" pitchFamily="18" charset="0"/>
                <a:cs typeface="Times New Roman" panose="02020603050405020304" pitchFamily="18" charset="0"/>
              </a:rPr>
              <a:t>Claims Process</a:t>
            </a:r>
          </a:p>
        </p:txBody>
      </p:sp>
      <p:sp>
        <p:nvSpPr>
          <p:cNvPr id="25602" name="Rectangle 3"/>
          <p:cNvSpPr>
            <a:spLocks noGrp="1" noChangeArrowheads="1"/>
          </p:cNvSpPr>
          <p:nvPr>
            <p:ph idx="1"/>
          </p:nvPr>
        </p:nvSpPr>
        <p:spPr>
          <a:xfrm>
            <a:off x="1066800" y="2667000"/>
            <a:ext cx="7239000" cy="1676400"/>
          </a:xfrm>
        </p:spPr>
        <p:txBody>
          <a:bodyPr/>
          <a:lstStyle/>
          <a:p>
            <a:pPr eaLnBrk="1" hangingPunct="1"/>
            <a:r>
              <a:rPr lang="en-US" altLang="en-US" smtClean="0">
                <a:latin typeface="Times New Roman" pitchFamily="18" charset="0"/>
                <a:cs typeface="Times New Roman" pitchFamily="18" charset="0"/>
              </a:rPr>
              <a:t>Initial claim filed by employee</a:t>
            </a:r>
          </a:p>
          <a:p>
            <a:pPr eaLnBrk="1" hangingPunct="1"/>
            <a:r>
              <a:rPr lang="en-US" altLang="en-US" smtClean="0">
                <a:latin typeface="Times New Roman" pitchFamily="18" charset="0"/>
                <a:cs typeface="Times New Roman" pitchFamily="18" charset="0"/>
              </a:rPr>
              <a:t>Wage and separation report sent to employer</a:t>
            </a:r>
          </a:p>
          <a:p>
            <a:pPr eaLnBrk="1" hangingPunct="1"/>
            <a:r>
              <a:rPr lang="en-US" altLang="en-US" smtClean="0">
                <a:latin typeface="Times New Roman" pitchFamily="18" charset="0"/>
                <a:cs typeface="Times New Roman" pitchFamily="18" charset="0"/>
              </a:rPr>
              <a:t>Separation reason is indicated by the claimant.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38200" y="914400"/>
            <a:ext cx="7467600" cy="762000"/>
          </a:xfrm>
        </p:spPr>
        <p:txBody>
          <a:bodyPr/>
          <a:lstStyle/>
          <a:p>
            <a:pPr algn="ctr" eaLnBrk="1" fontAlgn="auto" hangingPunct="1">
              <a:spcAft>
                <a:spcPts val="0"/>
              </a:spcAft>
              <a:defRPr/>
            </a:pPr>
            <a:r>
              <a:rPr lang="en-US" altLang="en-US" sz="4000" dirty="0" smtClean="0">
                <a:solidFill>
                  <a:schemeClr val="accent1">
                    <a:tint val="88000"/>
                    <a:satMod val="150000"/>
                  </a:schemeClr>
                </a:solidFill>
                <a:latin typeface="Times New Roman" panose="02020603050405020304" pitchFamily="18" charset="0"/>
                <a:cs typeface="Times New Roman" panose="02020603050405020304" pitchFamily="18" charset="0"/>
              </a:rPr>
              <a:t>Claims Process (continued) </a:t>
            </a:r>
          </a:p>
        </p:txBody>
      </p:sp>
      <p:sp>
        <p:nvSpPr>
          <p:cNvPr id="27650" name="Rectangle 3"/>
          <p:cNvSpPr>
            <a:spLocks noGrp="1" noChangeArrowheads="1"/>
          </p:cNvSpPr>
          <p:nvPr>
            <p:ph idx="1"/>
          </p:nvPr>
        </p:nvSpPr>
        <p:spPr>
          <a:xfrm>
            <a:off x="457200" y="1828800"/>
            <a:ext cx="8183563" cy="4187825"/>
          </a:xfrm>
        </p:spPr>
        <p:txBody>
          <a:bodyPr/>
          <a:lstStyle/>
          <a:p>
            <a:pPr eaLnBrk="1" hangingPunct="1">
              <a:lnSpc>
                <a:spcPct val="90000"/>
              </a:lnSpc>
              <a:buFont typeface="Wingdings" pitchFamily="2" charset="2"/>
              <a:buNone/>
            </a:pPr>
            <a:r>
              <a:rPr lang="en-US" altLang="en-US" b="1" u="sng" dirty="0" smtClean="0"/>
              <a:t>W</a:t>
            </a:r>
            <a:r>
              <a:rPr lang="en-US" altLang="en-US" sz="2400" b="1" u="sng" dirty="0" smtClean="0">
                <a:latin typeface="Times New Roman" pitchFamily="18" charset="0"/>
                <a:cs typeface="Times New Roman" pitchFamily="18" charset="0"/>
              </a:rPr>
              <a:t>age and Separation Report</a:t>
            </a:r>
          </a:p>
          <a:p>
            <a:pPr eaLnBrk="1" hangingPunct="1">
              <a:lnSpc>
                <a:spcPct val="90000"/>
              </a:lnSpc>
            </a:pPr>
            <a:r>
              <a:rPr lang="en-US" altLang="en-US" sz="2400" dirty="0" smtClean="0">
                <a:latin typeface="Times New Roman" pitchFamily="18" charset="0"/>
                <a:cs typeface="Times New Roman" pitchFamily="18" charset="0"/>
              </a:rPr>
              <a:t>Mailed to the address on file.</a:t>
            </a:r>
          </a:p>
          <a:p>
            <a:pPr eaLnBrk="1" hangingPunct="1">
              <a:lnSpc>
                <a:spcPct val="90000"/>
              </a:lnSpc>
            </a:pPr>
            <a:r>
              <a:rPr lang="en-US" altLang="en-US" sz="2400" b="1" u="sng" dirty="0" smtClean="0">
                <a:latin typeface="Times New Roman" pitchFamily="18" charset="0"/>
                <a:cs typeface="Times New Roman" pitchFamily="18" charset="0"/>
              </a:rPr>
              <a:t>Return by the date that’s indicated on the form.</a:t>
            </a:r>
            <a:r>
              <a:rPr lang="en-US" altLang="en-US" sz="2400" dirty="0" smtClean="0">
                <a:latin typeface="Times New Roman" pitchFamily="18" charset="0"/>
                <a:cs typeface="Times New Roman" pitchFamily="18" charset="0"/>
              </a:rPr>
              <a:t>  </a:t>
            </a:r>
          </a:p>
          <a:p>
            <a:pPr eaLnBrk="1" hangingPunct="1">
              <a:lnSpc>
                <a:spcPct val="90000"/>
              </a:lnSpc>
            </a:pPr>
            <a:r>
              <a:rPr lang="en-US" altLang="en-US" sz="2400" dirty="0" smtClean="0">
                <a:latin typeface="Times New Roman" pitchFamily="18" charset="0"/>
                <a:cs typeface="Times New Roman" pitchFamily="18" charset="0"/>
              </a:rPr>
              <a:t>You should provide the name and number of a person with first hand knowledge in your company to be contacted for additional information. The deputy will contact that person. </a:t>
            </a:r>
          </a:p>
          <a:p>
            <a:pPr eaLnBrk="1" hangingPunct="1">
              <a:lnSpc>
                <a:spcPct val="90000"/>
              </a:lnSpc>
            </a:pPr>
            <a:r>
              <a:rPr lang="en-US" altLang="en-US" sz="2400" dirty="0" smtClean="0">
                <a:latin typeface="Times New Roman" pitchFamily="18" charset="0"/>
                <a:cs typeface="Times New Roman" pitchFamily="18" charset="0"/>
              </a:rPr>
              <a:t>Please answer the questions on the form with “who, what, when, where, &amp; how”.</a:t>
            </a:r>
          </a:p>
          <a:p>
            <a:pPr eaLnBrk="1" hangingPunct="1">
              <a:lnSpc>
                <a:spcPct val="90000"/>
              </a:lnSpc>
            </a:pPr>
            <a:r>
              <a:rPr lang="en-US" altLang="en-US" sz="2400" dirty="0" smtClean="0">
                <a:latin typeface="Times New Roman" pitchFamily="18" charset="0"/>
                <a:cs typeface="Times New Roman" pitchFamily="18" charset="0"/>
              </a:rPr>
              <a:t>Attach any relevant company policy, any acknowledgment of that policy, any warnings that were provided, any witness statements, etc.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371600" y="838200"/>
            <a:ext cx="6735763" cy="669925"/>
          </a:xfrm>
        </p:spPr>
        <p:txBody>
          <a:bodyPr>
            <a:noAutofit/>
          </a:bodyPr>
          <a:lstStyle/>
          <a:p>
            <a:pPr algn="ctr" eaLnBrk="1" fontAlgn="auto" hangingPunct="1">
              <a:spcAft>
                <a:spcPts val="0"/>
              </a:spcAft>
              <a:defRPr/>
            </a:pPr>
            <a:r>
              <a:rPr lang="en-US" altLang="en-US" sz="4400" dirty="0" smtClean="0">
                <a:solidFill>
                  <a:schemeClr val="accent1">
                    <a:tint val="88000"/>
                    <a:satMod val="150000"/>
                  </a:schemeClr>
                </a:solidFill>
                <a:latin typeface="Times New Roman" panose="02020603050405020304" pitchFamily="18" charset="0"/>
                <a:cs typeface="Times New Roman" panose="02020603050405020304" pitchFamily="18" charset="0"/>
              </a:rPr>
              <a:t>Who’s on First?</a:t>
            </a:r>
          </a:p>
        </p:txBody>
      </p:sp>
      <p:sp>
        <p:nvSpPr>
          <p:cNvPr id="13315" name="Rectangle 3"/>
          <p:cNvSpPr>
            <a:spLocks noGrp="1" noChangeArrowheads="1"/>
          </p:cNvSpPr>
          <p:nvPr>
            <p:ph idx="1"/>
          </p:nvPr>
        </p:nvSpPr>
        <p:spPr>
          <a:xfrm>
            <a:off x="457200" y="1600200"/>
            <a:ext cx="8183563" cy="4187825"/>
          </a:xfrm>
        </p:spPr>
        <p:txBody>
          <a:bodyPr>
            <a:normAutofit/>
          </a:bodyPr>
          <a:lstStyle/>
          <a:p>
            <a:pPr marL="265176" indent="-265176" eaLnBrk="1" fontAlgn="auto" hangingPunct="1">
              <a:spcAft>
                <a:spcPts val="0"/>
              </a:spcAft>
              <a:buFont typeface="Wingdings" pitchFamily="2" charset="2"/>
              <a:buNone/>
              <a:defRPr/>
            </a:pPr>
            <a:r>
              <a:rPr lang="en-US" altLang="en-US" u="sng" dirty="0" smtClean="0">
                <a:latin typeface="Times New Roman" panose="02020603050405020304" pitchFamily="18" charset="0"/>
                <a:cs typeface="Times New Roman" panose="02020603050405020304" pitchFamily="18" charset="0"/>
              </a:rPr>
              <a:t>Claimant Discharged (fired):</a:t>
            </a:r>
            <a:endParaRPr lang="en-US" altLang="en-US" sz="800" u="sng" dirty="0" smtClean="0">
              <a:latin typeface="Times New Roman" panose="02020603050405020304" pitchFamily="18" charset="0"/>
              <a:cs typeface="Times New Roman" panose="02020603050405020304" pitchFamily="18" charset="0"/>
            </a:endParaRPr>
          </a:p>
          <a:p>
            <a:pPr marL="265176" indent="-265176" eaLnBrk="1" fontAlgn="auto" hangingPunct="1">
              <a:spcAft>
                <a:spcPts val="0"/>
              </a:spcAft>
              <a:buFont typeface="Wingdings 2"/>
              <a:buChar char=""/>
              <a:defRPr/>
            </a:pPr>
            <a:endParaRPr lang="en-US" altLang="en-US" sz="2400" dirty="0" smtClean="0">
              <a:latin typeface="Times New Roman" panose="02020603050405020304" pitchFamily="18" charset="0"/>
              <a:cs typeface="Times New Roman" panose="02020603050405020304" pitchFamily="18" charset="0"/>
            </a:endParaRPr>
          </a:p>
          <a:p>
            <a:pPr marL="265176" indent="-265176" eaLnBrk="1" fontAlgn="auto" hangingPunct="1">
              <a:spcAft>
                <a:spcPts val="0"/>
              </a:spcAft>
              <a:buFont typeface="Wingdings 2"/>
              <a:buChar char=""/>
              <a:defRPr/>
            </a:pPr>
            <a:r>
              <a:rPr lang="en-US" altLang="en-US" sz="2400" dirty="0" smtClean="0">
                <a:latin typeface="Times New Roman" panose="02020603050405020304" pitchFamily="18" charset="0"/>
                <a:cs typeface="Times New Roman" panose="02020603050405020304" pitchFamily="18" charset="0"/>
              </a:rPr>
              <a:t>The burden is on the employer to prove the claimant was fired due to misconduct.</a:t>
            </a:r>
          </a:p>
          <a:p>
            <a:pPr marL="0" indent="0" eaLnBrk="1" fontAlgn="auto" hangingPunct="1">
              <a:spcAft>
                <a:spcPts val="0"/>
              </a:spcAft>
              <a:buFont typeface="Wingdings 2"/>
              <a:buNone/>
              <a:defRPr/>
            </a:pPr>
            <a:endParaRPr lang="en-US" altLang="en-US" u="sng" dirty="0" smtClean="0">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2"/>
              <a:buNone/>
              <a:defRPr/>
            </a:pPr>
            <a:r>
              <a:rPr lang="en-US" altLang="en-US" u="sng" dirty="0" smtClean="0">
                <a:latin typeface="Times New Roman" panose="02020603050405020304" pitchFamily="18" charset="0"/>
                <a:cs typeface="Times New Roman" panose="02020603050405020304" pitchFamily="18" charset="0"/>
              </a:rPr>
              <a:t>Claimant Quit</a:t>
            </a:r>
          </a:p>
          <a:p>
            <a:pPr marL="265176" indent="-265176" eaLnBrk="1" fontAlgn="auto" hangingPunct="1">
              <a:spcAft>
                <a:spcPts val="0"/>
              </a:spcAft>
              <a:buFont typeface="Wingdings" pitchFamily="2" charset="2"/>
              <a:buChar char="§"/>
              <a:defRPr/>
            </a:pPr>
            <a:r>
              <a:rPr lang="en-US" altLang="en-US" sz="2400" dirty="0" smtClean="0">
                <a:latin typeface="Times New Roman" panose="02020603050405020304" pitchFamily="18" charset="0"/>
                <a:cs typeface="Times New Roman" panose="02020603050405020304" pitchFamily="18" charset="0"/>
              </a:rPr>
              <a:t>The employer must show the claimant was not forced to quit, and once established the claimant must show good cause for leaving. </a:t>
            </a:r>
            <a:endParaRPr lang="en-US" alt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rot="10800000" flipV="1">
            <a:off x="914400" y="914400"/>
            <a:ext cx="7467600" cy="685800"/>
          </a:xfrm>
        </p:spPr>
        <p:txBody>
          <a:bodyPr/>
          <a:lstStyle/>
          <a:p>
            <a:pPr algn="ctr" eaLnBrk="1" fontAlgn="auto" hangingPunct="1">
              <a:spcAft>
                <a:spcPts val="0"/>
              </a:spcAft>
              <a:defRPr/>
            </a:pPr>
            <a:r>
              <a:rPr lang="en-US" altLang="en-US" dirty="0" smtClean="0">
                <a:solidFill>
                  <a:schemeClr val="accent1">
                    <a:tint val="88000"/>
                    <a:satMod val="150000"/>
                  </a:schemeClr>
                </a:solidFill>
                <a:latin typeface="Times New Roman" panose="02020603050405020304" pitchFamily="18" charset="0"/>
                <a:cs typeface="Times New Roman" panose="02020603050405020304" pitchFamily="18" charset="0"/>
              </a:rPr>
              <a:t>Wage &amp; Separation Report</a:t>
            </a:r>
          </a:p>
        </p:txBody>
      </p:sp>
      <p:sp>
        <p:nvSpPr>
          <p:cNvPr id="31746" name="Rectangle 3"/>
          <p:cNvSpPr>
            <a:spLocks noGrp="1" noChangeArrowheads="1"/>
          </p:cNvSpPr>
          <p:nvPr>
            <p:ph idx="1"/>
          </p:nvPr>
        </p:nvSpPr>
        <p:spPr>
          <a:xfrm>
            <a:off x="533400" y="1828800"/>
            <a:ext cx="8183563" cy="3048000"/>
          </a:xfrm>
        </p:spPr>
        <p:txBody>
          <a:bodyPr/>
          <a:lstStyle/>
          <a:p>
            <a:pPr algn="ctr" eaLnBrk="1" hangingPunct="1">
              <a:buFont typeface="Wingdings" pitchFamily="2" charset="2"/>
              <a:buNone/>
            </a:pPr>
            <a:endParaRPr lang="en-US" altLang="en-US" smtClean="0"/>
          </a:p>
          <a:p>
            <a:pPr eaLnBrk="1" hangingPunct="1">
              <a:buFont typeface="Wingdings" pitchFamily="2" charset="2"/>
              <a:buNone/>
            </a:pPr>
            <a:r>
              <a:rPr lang="en-US" altLang="en-US" smtClean="0">
                <a:latin typeface="Times New Roman" pitchFamily="18" charset="0"/>
                <a:cs typeface="Times New Roman" pitchFamily="18" charset="0"/>
              </a:rPr>
              <a:t>This is a legal document.</a:t>
            </a:r>
          </a:p>
          <a:p>
            <a:pPr eaLnBrk="1" hangingPunct="1">
              <a:buFont typeface="Wingdings" pitchFamily="2" charset="2"/>
              <a:buNone/>
            </a:pPr>
            <a:endParaRPr lang="en-US" altLang="en-US" smtClean="0">
              <a:latin typeface="Times New Roman" pitchFamily="18" charset="0"/>
              <a:cs typeface="Times New Roman" pitchFamily="18" charset="0"/>
            </a:endParaRPr>
          </a:p>
          <a:p>
            <a:pPr eaLnBrk="1" hangingPunct="1">
              <a:buFont typeface="Arial" charset="0"/>
              <a:buChar char="•"/>
            </a:pPr>
            <a:r>
              <a:rPr lang="en-US" altLang="en-US" sz="2400" smtClean="0">
                <a:latin typeface="Times New Roman" pitchFamily="18" charset="0"/>
                <a:cs typeface="Times New Roman" pitchFamily="18" charset="0"/>
              </a:rPr>
              <a:t>The claimant has a right to know the information you  provide. </a:t>
            </a:r>
          </a:p>
          <a:p>
            <a:pPr eaLnBrk="1" hangingPunct="1">
              <a:buFont typeface="Arial" charset="0"/>
              <a:buChar char="•"/>
            </a:pPr>
            <a:r>
              <a:rPr lang="en-US" altLang="en-US" sz="2400" smtClean="0">
                <a:latin typeface="Times New Roman" pitchFamily="18" charset="0"/>
                <a:cs typeface="Times New Roman" pitchFamily="18" charset="0"/>
              </a:rPr>
              <a:t>Do not put anything on this report you would not say to the claimant or say in a court of law.</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0</TotalTime>
  <Pages>0</Pages>
  <Words>1567</Words>
  <Characters>0</Characters>
  <Application>Microsoft Office PowerPoint</Application>
  <DocSecurity>0</DocSecurity>
  <PresentationFormat>On-screen Show (4:3)</PresentationFormat>
  <Lines>0</Lines>
  <Paragraphs>147</Paragraphs>
  <Slides>29</Slides>
  <Notes>25</Notes>
  <HiddenSlides>3</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Aspect</vt:lpstr>
      <vt:lpstr>UNEMPLOYMENT COMPENSATION</vt:lpstr>
      <vt:lpstr>Purpose of the UI Program</vt:lpstr>
      <vt:lpstr>Virginia’s Responsibility   </vt:lpstr>
      <vt:lpstr>Unemployment Insurance Program is funded by the employer.</vt:lpstr>
      <vt:lpstr>Earnings Requirement</vt:lpstr>
      <vt:lpstr>Claims Process</vt:lpstr>
      <vt:lpstr>Claims Process (continued) </vt:lpstr>
      <vt:lpstr>Who’s on First?</vt:lpstr>
      <vt:lpstr>Wage &amp; Separation Report</vt:lpstr>
      <vt:lpstr>Slide 10</vt:lpstr>
      <vt:lpstr>Slide 11</vt:lpstr>
      <vt:lpstr>What to Do When the Phone Rings</vt:lpstr>
      <vt:lpstr>When the Hearing is Over</vt:lpstr>
      <vt:lpstr>What if I Do Not Agree with the Decision?</vt:lpstr>
      <vt:lpstr>Cost Management Tips</vt:lpstr>
      <vt:lpstr>Misconduct Defined</vt:lpstr>
      <vt:lpstr>Burden of Proof</vt:lpstr>
      <vt:lpstr>Mitigating Circumstances</vt:lpstr>
      <vt:lpstr>What Is Misconduct in Connection with Work?</vt:lpstr>
      <vt:lpstr>Examples of Acts that can Constitute Misconduct</vt:lpstr>
      <vt:lpstr>Examples of What is Not Misconduct</vt:lpstr>
      <vt:lpstr>Examples of Off Duty Acts that are Connected with Work</vt:lpstr>
      <vt:lpstr>Preparing for a Misconduct Case</vt:lpstr>
      <vt:lpstr>Benefit Liability</vt:lpstr>
      <vt:lpstr>Employer Charges</vt:lpstr>
      <vt:lpstr>Slide 26</vt:lpstr>
      <vt:lpstr>Tax Rates </vt:lpstr>
      <vt:lpstr>Employer Charges</vt:lpstr>
      <vt:lpstr>Slide 29</vt:lpstr>
    </vt:vector>
  </TitlesOfParts>
  <LinksUpToDate>false</LinksUpToDate>
  <CharactersWithSpaces>0</CharactersWithSpaces>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
  <cp:lastModifiedBy/>
  <cp:revision>15</cp:revision>
  <cp:lastPrinted>2011-11-09T05:00:00Z</cp:lastPrinted>
  <dcterms:created xsi:type="dcterms:W3CDTF">2011-11-09T05:00:00Z</dcterms:created>
  <dcterms:modified xsi:type="dcterms:W3CDTF">2014-08-04T17:55:31Z</dcterms:modified>
</cp:coreProperties>
</file>