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78"/>
  </p:notesMasterIdLst>
  <p:handoutMasterIdLst>
    <p:handoutMasterId r:id="rId79"/>
  </p:handoutMasterIdLst>
  <p:sldIdLst>
    <p:sldId id="376" r:id="rId6"/>
    <p:sldId id="308" r:id="rId7"/>
    <p:sldId id="337" r:id="rId8"/>
    <p:sldId id="474" r:id="rId9"/>
    <p:sldId id="463" r:id="rId10"/>
    <p:sldId id="464" r:id="rId11"/>
    <p:sldId id="465" r:id="rId12"/>
    <p:sldId id="473" r:id="rId13"/>
    <p:sldId id="471" r:id="rId14"/>
    <p:sldId id="472" r:id="rId15"/>
    <p:sldId id="469" r:id="rId16"/>
    <p:sldId id="470" r:id="rId17"/>
    <p:sldId id="358" r:id="rId18"/>
    <p:sldId id="336" r:id="rId19"/>
    <p:sldId id="367" r:id="rId20"/>
    <p:sldId id="368" r:id="rId21"/>
    <p:sldId id="366" r:id="rId22"/>
    <p:sldId id="391" r:id="rId23"/>
    <p:sldId id="403" r:id="rId24"/>
    <p:sldId id="405" r:id="rId25"/>
    <p:sldId id="407" r:id="rId26"/>
    <p:sldId id="435" r:id="rId27"/>
    <p:sldId id="411" r:id="rId28"/>
    <p:sldId id="413" r:id="rId29"/>
    <p:sldId id="467" r:id="rId30"/>
    <p:sldId id="468" r:id="rId31"/>
    <p:sldId id="360" r:id="rId32"/>
    <p:sldId id="361" r:id="rId33"/>
    <p:sldId id="392" r:id="rId34"/>
    <p:sldId id="433" r:id="rId35"/>
    <p:sldId id="338" r:id="rId36"/>
    <p:sldId id="414" r:id="rId37"/>
    <p:sldId id="432" r:id="rId38"/>
    <p:sldId id="345" r:id="rId39"/>
    <p:sldId id="384" r:id="rId40"/>
    <p:sldId id="348" r:id="rId41"/>
    <p:sldId id="349" r:id="rId42"/>
    <p:sldId id="395" r:id="rId43"/>
    <p:sldId id="370" r:id="rId44"/>
    <p:sldId id="416" r:id="rId45"/>
    <p:sldId id="341" r:id="rId46"/>
    <p:sldId id="342" r:id="rId47"/>
    <p:sldId id="379" r:id="rId48"/>
    <p:sldId id="343" r:id="rId49"/>
    <p:sldId id="417" r:id="rId50"/>
    <p:sldId id="418" r:id="rId51"/>
    <p:sldId id="420" r:id="rId52"/>
    <p:sldId id="419" r:id="rId53"/>
    <p:sldId id="425" r:id="rId54"/>
    <p:sldId id="422" r:id="rId55"/>
    <p:sldId id="423" r:id="rId56"/>
    <p:sldId id="372" r:id="rId57"/>
    <p:sldId id="346" r:id="rId58"/>
    <p:sldId id="430" r:id="rId59"/>
    <p:sldId id="429" r:id="rId60"/>
    <p:sldId id="428" r:id="rId61"/>
    <p:sldId id="347" r:id="rId62"/>
    <p:sldId id="350" r:id="rId63"/>
    <p:sldId id="351" r:id="rId64"/>
    <p:sldId id="385" r:id="rId65"/>
    <p:sldId id="352" r:id="rId66"/>
    <p:sldId id="353" r:id="rId67"/>
    <p:sldId id="375" r:id="rId68"/>
    <p:sldId id="396" r:id="rId69"/>
    <p:sldId id="398" r:id="rId70"/>
    <p:sldId id="399" r:id="rId71"/>
    <p:sldId id="397" r:id="rId72"/>
    <p:sldId id="431" r:id="rId73"/>
    <p:sldId id="330" r:id="rId74"/>
    <p:sldId id="307" r:id="rId75"/>
    <p:sldId id="319" r:id="rId76"/>
    <p:sldId id="259" r:id="rId7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160"/>
    <a:srgbClr val="3E4484"/>
    <a:srgbClr val="A20000"/>
    <a:srgbClr val="1A2A59"/>
    <a:srgbClr val="172551"/>
    <a:srgbClr val="080D1B"/>
    <a:srgbClr val="1E306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94674" autoAdjust="0"/>
  </p:normalViewPr>
  <p:slideViewPr>
    <p:cSldViewPr snapToGrid="0" snapToObjects="1">
      <p:cViewPr varScale="1">
        <p:scale>
          <a:sx n="103" d="100"/>
          <a:sy n="103" d="100"/>
        </p:scale>
        <p:origin x="222" y="108"/>
      </p:cViewPr>
      <p:guideLst>
        <p:guide orient="horz" pos="2160"/>
        <p:guide pos="2880"/>
      </p:guideLst>
    </p:cSldViewPr>
  </p:slideViewPr>
  <p:notesTextViewPr>
    <p:cViewPr>
      <p:scale>
        <a:sx n="3" d="2"/>
        <a:sy n="3" d="2"/>
      </p:scale>
      <p:origin x="0" y="0"/>
    </p:cViewPr>
  </p:notesTextViewPr>
  <p:notesViewPr>
    <p:cSldViewPr snapToGrid="0" snapToObjects="1">
      <p:cViewPr varScale="1">
        <p:scale>
          <a:sx n="101" d="100"/>
          <a:sy n="101" d="100"/>
        </p:scale>
        <p:origin x="-357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2ADB9BF-7363-EF4A-8474-338581C251AC}" type="datetimeFigureOut">
              <a:rPr lang="en-US" smtClean="0"/>
              <a:pPr/>
              <a:t>11/7/2018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3AB987-5339-8A43-8DE0-A09756FA1590}" type="slidenum">
              <a:rPr lang="en-US" smtClean="0"/>
              <a:pPr/>
              <a:t>‹#›</a:t>
            </a:fld>
            <a:endParaRPr lang="en-US"/>
          </a:p>
        </p:txBody>
      </p:sp>
    </p:spTree>
    <p:extLst>
      <p:ext uri="{BB962C8B-B14F-4D97-AF65-F5344CB8AC3E}">
        <p14:creationId xmlns:p14="http://schemas.microsoft.com/office/powerpoint/2010/main" val="416990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881796-9240-394E-89EA-E84B967EA65A}" type="datetimeFigureOut">
              <a:rPr lang="en-US" smtClean="0"/>
              <a:pPr/>
              <a:t>11/7/2018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5AEAC6-71F8-AD4A-8445-48FA4D5B68C6}" type="slidenum">
              <a:rPr lang="en-US" smtClean="0"/>
              <a:pPr/>
              <a:t>‹#›</a:t>
            </a:fld>
            <a:endParaRPr lang="en-US"/>
          </a:p>
        </p:txBody>
      </p:sp>
    </p:spTree>
    <p:extLst>
      <p:ext uri="{BB962C8B-B14F-4D97-AF65-F5344CB8AC3E}">
        <p14:creationId xmlns:p14="http://schemas.microsoft.com/office/powerpoint/2010/main" val="399100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3E7986-EE85-4151-B143-EE61F7FB9A1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64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69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72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AEAC6-71F8-AD4A-8445-48FA4D5B68C6}" type="slidenum">
              <a:rPr lang="en-US" smtClean="0"/>
              <a:pPr/>
              <a:t>9</a:t>
            </a:fld>
            <a:endParaRPr lang="en-US"/>
          </a:p>
        </p:txBody>
      </p:sp>
    </p:spTree>
    <p:extLst>
      <p:ext uri="{BB962C8B-B14F-4D97-AF65-F5344CB8AC3E}">
        <p14:creationId xmlns:p14="http://schemas.microsoft.com/office/powerpoint/2010/main" val="111944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44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AEAC6-71F8-AD4A-8445-48FA4D5B68C6}" type="slidenum">
              <a:rPr lang="en-US" smtClean="0"/>
              <a:pPr/>
              <a:t>45</a:t>
            </a:fld>
            <a:endParaRPr lang="en-US" dirty="0"/>
          </a:p>
        </p:txBody>
      </p:sp>
    </p:spTree>
    <p:extLst>
      <p:ext uri="{BB962C8B-B14F-4D97-AF65-F5344CB8AC3E}">
        <p14:creationId xmlns:p14="http://schemas.microsoft.com/office/powerpoint/2010/main" val="958915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52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58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3E7986-EE85-4151-B143-EE61F7FB9A11}" type="slidenum">
              <a:rPr lang="en-US" smtClean="0"/>
              <a:pPr/>
              <a:t>61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811383" y="2978331"/>
            <a:ext cx="5730240" cy="1680755"/>
          </a:xfrm>
        </p:spPr>
        <p:txBody>
          <a:bodyPr>
            <a:normAutofit/>
          </a:bodyPr>
          <a:lstStyle>
            <a:lvl1pPr algn="l">
              <a:defRPr sz="4000">
                <a:solidFill>
                  <a:schemeClr val="tx1">
                    <a:lumMod val="75000"/>
                    <a:lumOff val="25000"/>
                  </a:schemeClr>
                </a:solidFill>
              </a:defRPr>
            </a:lvl1pPr>
          </a:lstStyle>
          <a:p>
            <a:r>
              <a:rPr lang="en-US" dirty="0" smtClean="0"/>
              <a:t>Workers’ Compensation Coverage Questions and Misconceptions </a:t>
            </a:r>
            <a:endParaRPr lang="en-US" dirty="0"/>
          </a:p>
        </p:txBody>
      </p:sp>
      <p:pic>
        <p:nvPicPr>
          <p:cNvPr id="18" name="Picture 6" descr="Title-White.jpg"/>
          <p:cNvPicPr>
            <a:picLocks noChangeAspect="1"/>
          </p:cNvPicPr>
          <p:nvPr userDrawn="1"/>
        </p:nvPicPr>
        <p:blipFill>
          <a:blip r:embed="rId2"/>
          <a:srcRect/>
          <a:stretch>
            <a:fillRect/>
          </a:stretch>
        </p:blipFill>
        <p:spPr bwMode="auto">
          <a:xfrm>
            <a:off x="0" y="0"/>
            <a:ext cx="5484813" cy="2743200"/>
          </a:xfrm>
          <a:prstGeom prst="rect">
            <a:avLst/>
          </a:prstGeom>
          <a:noFill/>
          <a:ln w="9525">
            <a:noFill/>
            <a:miter lim="800000"/>
            <a:headEnd/>
            <a:tailEnd/>
          </a:ln>
        </p:spPr>
      </p:pic>
      <p:sp>
        <p:nvSpPr>
          <p:cNvPr id="35" name="Subtitle 2"/>
          <p:cNvSpPr txBox="1">
            <a:spLocks/>
          </p:cNvSpPr>
          <p:nvPr userDrawn="1"/>
        </p:nvSpPr>
        <p:spPr>
          <a:xfrm>
            <a:off x="371855" y="6434263"/>
            <a:ext cx="6870625" cy="223838"/>
          </a:xfrm>
          <a:prstGeom prst="rect">
            <a:avLst/>
          </a:prstGeom>
        </p:spPr>
        <p:txBody>
          <a:bodyPr lIns="0" tIns="0" rIns="0" bIns="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lnSpc>
                <a:spcPts val="1400"/>
              </a:lnSpc>
              <a:spcBef>
                <a:spcPct val="20000"/>
              </a:spcBef>
              <a:spcAft>
                <a:spcPts val="0"/>
              </a:spcAft>
              <a:buFont typeface="Arial"/>
              <a:buNone/>
              <a:defRPr/>
            </a:pPr>
            <a:r>
              <a:rPr lang="en-US" sz="1200" i="1" kern="1200" baseline="0" dirty="0" smtClean="0">
                <a:solidFill>
                  <a:schemeClr val="tx2">
                    <a:lumMod val="75000"/>
                  </a:schemeClr>
                </a:solidFill>
                <a:effectLst/>
                <a:latin typeface="+mn-lt"/>
                <a:ea typeface="+mn-ea"/>
                <a:cs typeface="+mn-cs"/>
              </a:rPr>
              <a:t>Workers’ Compensation Coverage Questions &amp; Misconceptions</a:t>
            </a:r>
            <a:endParaRPr lang="en-US" sz="1200" baseline="0" dirty="0" smtClean="0">
              <a:solidFill>
                <a:schemeClr val="tx2">
                  <a:lumMod val="75000"/>
                </a:schemeClr>
              </a:solidFill>
              <a:latin typeface="+mn-lt"/>
              <a:ea typeface="+mn-ea"/>
              <a:cs typeface="+mn-cs"/>
            </a:endParaRPr>
          </a:p>
          <a:p>
            <a:pPr fontAlgn="auto">
              <a:lnSpc>
                <a:spcPts val="1400"/>
              </a:lnSpc>
              <a:spcBef>
                <a:spcPct val="20000"/>
              </a:spcBef>
              <a:spcAft>
                <a:spcPts val="0"/>
              </a:spcAft>
              <a:buFont typeface="Arial"/>
              <a:buNone/>
              <a:defRPr/>
            </a:pPr>
            <a:endParaRPr lang="en-US" sz="800" baseline="0" dirty="0" smtClean="0">
              <a:solidFill>
                <a:schemeClr val="tx2">
                  <a:lumMod val="75000"/>
                </a:schemeClr>
              </a:solidFill>
              <a:latin typeface="+mn-lt"/>
              <a:ea typeface="+mn-ea"/>
              <a:cs typeface="+mn-cs"/>
            </a:endParaRPr>
          </a:p>
        </p:txBody>
      </p:sp>
      <p:sp>
        <p:nvSpPr>
          <p:cNvPr id="3" name="Slide Number Placeholder 2"/>
          <p:cNvSpPr>
            <a:spLocks noGrp="1"/>
          </p:cNvSpPr>
          <p:nvPr>
            <p:ph type="sldNum" sz="quarter" idx="10"/>
          </p:nvPr>
        </p:nvSpPr>
        <p:spPr/>
        <p:txBody>
          <a:body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Header no footer">
    <p:spTree>
      <p:nvGrpSpPr>
        <p:cNvPr id="1" name=""/>
        <p:cNvGrpSpPr/>
        <p:nvPr/>
      </p:nvGrpSpPr>
      <p:grpSpPr>
        <a:xfrm>
          <a:off x="0" y="0"/>
          <a:ext cx="0" cy="0"/>
          <a:chOff x="0" y="0"/>
          <a:chExt cx="0" cy="0"/>
        </a:xfrm>
      </p:grpSpPr>
      <p:sp>
        <p:nvSpPr>
          <p:cNvPr id="3" name="Rectangle 2"/>
          <p:cNvSpPr/>
          <p:nvPr userDrawn="1"/>
        </p:nvSpPr>
        <p:spPr>
          <a:xfrm>
            <a:off x="0" y="6291072"/>
            <a:ext cx="8753856" cy="56692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8778240" y="6160008"/>
            <a:ext cx="274320" cy="69799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txBox="1">
            <a:spLocks/>
          </p:cNvSpPr>
          <p:nvPr userDrawn="1"/>
        </p:nvSpPr>
        <p:spPr>
          <a:xfrm>
            <a:off x="371855" y="6434263"/>
            <a:ext cx="6870625" cy="223838"/>
          </a:xfrm>
          <a:prstGeom prst="rect">
            <a:avLst/>
          </a:prstGeom>
        </p:spPr>
        <p:txBody>
          <a:bodyPr lIns="0" tIns="0" rIns="0" bIns="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lnSpc>
                <a:spcPts val="1400"/>
              </a:lnSpc>
              <a:spcBef>
                <a:spcPct val="20000"/>
              </a:spcBef>
              <a:spcAft>
                <a:spcPts val="0"/>
              </a:spcAft>
              <a:buFont typeface="Arial"/>
              <a:buNone/>
              <a:defRPr/>
            </a:pPr>
            <a:r>
              <a:rPr lang="en-US" sz="1200" i="1" kern="1200" dirty="0" smtClean="0">
                <a:solidFill>
                  <a:schemeClr val="tx2">
                    <a:lumMod val="75000"/>
                  </a:schemeClr>
                </a:solidFill>
                <a:effectLst/>
                <a:latin typeface="+mn-lt"/>
                <a:ea typeface="+mn-ea"/>
                <a:cs typeface="+mn-cs"/>
              </a:rPr>
              <a:t>Backstage Pass: An Inside Look at Commission Rules, Policies and Procedures</a:t>
            </a:r>
            <a:endParaRPr lang="en-US" sz="1200" baseline="0" dirty="0" smtClean="0">
              <a:solidFill>
                <a:schemeClr val="tx2">
                  <a:lumMod val="75000"/>
                </a:schemeClr>
              </a:solidFill>
              <a:latin typeface="+mn-lt"/>
              <a:ea typeface="+mn-ea"/>
              <a:cs typeface="+mn-cs"/>
            </a:endParaRPr>
          </a:p>
          <a:p>
            <a:pPr fontAlgn="auto">
              <a:lnSpc>
                <a:spcPts val="1400"/>
              </a:lnSpc>
              <a:spcBef>
                <a:spcPct val="20000"/>
              </a:spcBef>
              <a:spcAft>
                <a:spcPts val="0"/>
              </a:spcAft>
              <a:buFont typeface="Arial"/>
              <a:buNone/>
              <a:defRPr/>
            </a:pPr>
            <a:endParaRPr lang="en-US" sz="800" baseline="0" dirty="0" smtClean="0">
              <a:solidFill>
                <a:schemeClr val="tx2">
                  <a:lumMod val="75000"/>
                </a:schemeClr>
              </a:solidFill>
              <a:latin typeface="+mn-lt"/>
              <a:ea typeface="+mn-ea"/>
              <a:cs typeface="+mn-cs"/>
            </a:endParaRPr>
          </a:p>
        </p:txBody>
      </p:sp>
      <p:cxnSp>
        <p:nvCxnSpPr>
          <p:cNvPr id="6" name="Straight Connector 5"/>
          <p:cNvCxnSpPr/>
          <p:nvPr userDrawn="1"/>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978"/>
            <a:ext cx="6796220" cy="997003"/>
          </a:xfrm>
        </p:spPr>
        <p:txBody>
          <a:bodyPr anchor="b">
            <a:normAutofit/>
          </a:bodyPr>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1455852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3213045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9E5F3F-CDC7-462B-AD27-0A88CCD25A66}"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828722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9E5F3F-CDC7-462B-AD27-0A88CCD25A66}"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1186020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9E5F3F-CDC7-462B-AD27-0A88CCD25A66}"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315562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9E5F3F-CDC7-462B-AD27-0A88CCD25A66}"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102429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E5F3F-CDC7-462B-AD27-0A88CCD25A66}"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295834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5E7B1F5-70E4-8949-8B8B-293333D02E48}" type="slidenum">
              <a:rPr lang="en-US" smtClean="0"/>
              <a:pPr/>
              <a:t>‹#›</a:t>
            </a:fld>
            <a:endParaRPr lang="en-US" dirty="0"/>
          </a:p>
        </p:txBody>
      </p:sp>
    </p:spTree>
    <p:extLst>
      <p:ext uri="{BB962C8B-B14F-4D97-AF65-F5344CB8AC3E}">
        <p14:creationId xmlns:p14="http://schemas.microsoft.com/office/powerpoint/2010/main" val="4212559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E5F3F-CDC7-462B-AD27-0A88CCD25A66}"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1286298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E5F3F-CDC7-462B-AD27-0A88CCD25A66}"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290909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4172318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E5F3F-CDC7-462B-AD27-0A88CCD25A66}"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63D08-E495-45E4-9B0B-7BAE29008D6C}" type="slidenum">
              <a:rPr lang="en-US" smtClean="0"/>
              <a:pPr/>
              <a:t>‹#›</a:t>
            </a:fld>
            <a:endParaRPr lang="en-US"/>
          </a:p>
        </p:txBody>
      </p:sp>
    </p:spTree>
    <p:extLst>
      <p:ext uri="{BB962C8B-B14F-4D97-AF65-F5344CB8AC3E}">
        <p14:creationId xmlns:p14="http://schemas.microsoft.com/office/powerpoint/2010/main" val="59973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D316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5462" y="1600201"/>
            <a:ext cx="8595360" cy="4678680"/>
          </a:xfrm>
        </p:spPr>
        <p:txBody>
          <a:bodyPr/>
          <a:lstStyle>
            <a:lvl1pPr>
              <a:defRPr>
                <a:solidFill>
                  <a:srgbClr val="2D316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flipH="1">
            <a:off x="8488973" y="6388443"/>
            <a:ext cx="197708" cy="333032"/>
          </a:xfrm>
        </p:spPr>
        <p:txBody>
          <a:body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2D316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2D316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D31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D3160"/>
                </a:solidFill>
              </a:defRPr>
            </a:lvl1pPr>
            <a:lvl2pPr>
              <a:defRPr sz="20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D31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D3160"/>
                </a:solidFill>
              </a:defRPr>
            </a:lvl1pPr>
            <a:lvl2pPr>
              <a:defRPr sz="20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FFFFFF"/>
                </a:solidFill>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aptech_Header_Squares.eps"/>
          <p:cNvPicPr>
            <a:picLocks noChangeAspect="1"/>
          </p:cNvPicPr>
          <p:nvPr userDrawn="1"/>
        </p:nvPicPr>
        <p:blipFill>
          <a:blip r:embed="rId14"/>
          <a:stretch>
            <a:fillRect/>
          </a:stretch>
        </p:blipFill>
        <p:spPr>
          <a:xfrm>
            <a:off x="0" y="342900"/>
            <a:ext cx="9144000" cy="914400"/>
          </a:xfrm>
          <a:prstGeom prst="rect">
            <a:avLst/>
          </a:prstGeom>
          <a:effectLst>
            <a:outerShdw blurRad="203200" dist="50800" dir="5700000">
              <a:srgbClr val="000000">
                <a:alpha val="43000"/>
              </a:srgbClr>
            </a:outerShdw>
          </a:effectLst>
        </p:spPr>
      </p:pic>
      <p:sp>
        <p:nvSpPr>
          <p:cNvPr id="2" name="Title Placeholder 1"/>
          <p:cNvSpPr>
            <a:spLocks noGrp="1"/>
          </p:cNvSpPr>
          <p:nvPr>
            <p:ph type="title"/>
          </p:nvPr>
        </p:nvSpPr>
        <p:spPr>
          <a:xfrm>
            <a:off x="457200" y="19513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D3160"/>
                </a:solidFill>
              </a:defRPr>
            </a:lvl1pPr>
          </a:lstStyle>
          <a:p>
            <a:fld id="{75E7B1F5-70E4-8949-8B8B-293333D02E48}" type="slidenum">
              <a:rPr lang="en-US" smtClean="0"/>
              <a:pPr/>
              <a:t>‹#›</a:t>
            </a:fld>
            <a:endParaRPr lang="en-US" dirty="0"/>
          </a:p>
        </p:txBody>
      </p:sp>
      <p:cxnSp>
        <p:nvCxnSpPr>
          <p:cNvPr id="10" name="Straight Connector 9"/>
          <p:cNvCxnSpPr/>
          <p:nvPr userDrawn="1"/>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71" r:id="rId4"/>
    <p:sldLayoutId id="2147483651" r:id="rId5"/>
    <p:sldLayoutId id="2147483652" r:id="rId6"/>
    <p:sldLayoutId id="2147483670" r:id="rId7"/>
    <p:sldLayoutId id="2147483653" r:id="rId8"/>
    <p:sldLayoutId id="2147483654" r:id="rId9"/>
    <p:sldLayoutId id="2147483655" r:id="rId10"/>
    <p:sldLayoutId id="2147483656" r:id="rId11"/>
    <p:sldLayoutId id="2147483657" r:id="rId12"/>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FFFFFF"/>
          </a:solidFill>
          <a:latin typeface="+mj-lt"/>
          <a:ea typeface="+mj-ea"/>
          <a:cs typeface="+mj-cs"/>
        </a:defRPr>
      </a:lvl1pPr>
    </p:titleStyle>
    <p:bodyStyle>
      <a:lvl1pPr marL="342900" indent="-342900" algn="l" defTabSz="457200" rtl="0" eaLnBrk="1" latinLnBrk="0" hangingPunct="1">
        <a:spcBef>
          <a:spcPts val="0"/>
        </a:spcBef>
        <a:buFont typeface="Wingdings" pitchFamily="2" charset="2"/>
        <a:buChar char="§"/>
        <a:defRPr sz="2800" b="1" kern="1200">
          <a:solidFill>
            <a:srgbClr val="2D3160"/>
          </a:solidFill>
          <a:latin typeface="+mn-lt"/>
          <a:ea typeface="+mn-ea"/>
          <a:cs typeface="+mn-cs"/>
        </a:defRPr>
      </a:lvl1pPr>
      <a:lvl2pPr marL="742950" indent="-285750" algn="l" defTabSz="457200" rtl="0" eaLnBrk="1" latinLnBrk="0" hangingPunct="1">
        <a:spcBef>
          <a:spcPts val="0"/>
        </a:spcBef>
        <a:buClr>
          <a:srgbClr val="2D3160"/>
        </a:buClr>
        <a:buSzPct val="110000"/>
        <a:buFont typeface="Wingdings" charset="2"/>
        <a:buChar char="§"/>
        <a:defRPr sz="2200" kern="1200">
          <a:solidFill>
            <a:srgbClr val="404040"/>
          </a:solidFill>
          <a:latin typeface="+mn-lt"/>
          <a:ea typeface="+mn-ea"/>
          <a:cs typeface="+mn-cs"/>
        </a:defRPr>
      </a:lvl2pPr>
      <a:lvl3pPr marL="1143000" indent="-228600" algn="l" defTabSz="457200" rtl="0" eaLnBrk="1" latinLnBrk="0" hangingPunct="1">
        <a:spcBef>
          <a:spcPts val="0"/>
        </a:spcBef>
        <a:buClr>
          <a:srgbClr val="2D3160"/>
        </a:buClr>
        <a:buSzPct val="110000"/>
        <a:buFont typeface="Wingdings" charset="2"/>
        <a:buChar char="§"/>
        <a:defRPr sz="2000" kern="1200">
          <a:solidFill>
            <a:srgbClr val="404040"/>
          </a:solidFill>
          <a:latin typeface="+mn-lt"/>
          <a:ea typeface="+mn-ea"/>
          <a:cs typeface="+mn-cs"/>
        </a:defRPr>
      </a:lvl3pPr>
      <a:lvl4pPr marL="1600200" indent="-228600" algn="l" defTabSz="457200" rtl="0" eaLnBrk="1" latinLnBrk="0" hangingPunct="1">
        <a:spcBef>
          <a:spcPts val="0"/>
        </a:spcBef>
        <a:buClr>
          <a:srgbClr val="2D3160"/>
        </a:buClr>
        <a:buSzPct val="110000"/>
        <a:buFont typeface="Wingdings" charset="2"/>
        <a:buChar char="§"/>
        <a:defRPr sz="2000" kern="1200">
          <a:solidFill>
            <a:srgbClr val="404040"/>
          </a:solidFill>
          <a:latin typeface="+mn-lt"/>
          <a:ea typeface="+mn-ea"/>
          <a:cs typeface="+mn-cs"/>
        </a:defRPr>
      </a:lvl4pPr>
      <a:lvl5pPr marL="2057400" indent="-228600" algn="l" defTabSz="457200" rtl="0" eaLnBrk="1" latinLnBrk="0" hangingPunct="1">
        <a:spcBef>
          <a:spcPts val="0"/>
        </a:spcBef>
        <a:buClr>
          <a:srgbClr val="2D3160"/>
        </a:buClr>
        <a:buSzPct val="110000"/>
        <a:buFont typeface="Wingdings" charset="2"/>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E5F3F-CDC7-462B-AD27-0A88CCD25A66}" type="datetimeFigureOut">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63D08-E495-45E4-9B0B-7BAE29008D6C}" type="slidenum">
              <a:rPr lang="en-US" smtClean="0"/>
              <a:pPr/>
              <a:t>‹#›</a:t>
            </a:fld>
            <a:endParaRPr lang="en-US"/>
          </a:p>
        </p:txBody>
      </p:sp>
    </p:spTree>
    <p:extLst>
      <p:ext uri="{BB962C8B-B14F-4D97-AF65-F5344CB8AC3E}">
        <p14:creationId xmlns:p14="http://schemas.microsoft.com/office/powerpoint/2010/main" val="2808755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lis.virginia.gov/cgi-bin/legp604.exe?000+cod+55-509"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6512"/>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601133" y="2866160"/>
            <a:ext cx="7544690" cy="3600986"/>
          </a:xfrm>
          <a:prstGeom prst="rect">
            <a:avLst/>
          </a:prstGeom>
          <a:noFill/>
        </p:spPr>
        <p:txBody>
          <a:bodyPr wrap="square" rtlCol="0">
            <a:spAutoFit/>
          </a:bodyPr>
          <a:lstStyle/>
          <a:p>
            <a:pPr algn="ctr"/>
            <a:r>
              <a:rPr lang="en-US" sz="4000" b="1" dirty="0">
                <a:solidFill>
                  <a:srgbClr val="1E3063"/>
                </a:solidFill>
              </a:rPr>
              <a:t>Workers’ </a:t>
            </a:r>
            <a:r>
              <a:rPr lang="en-US" sz="4000" b="1" dirty="0" smtClean="0">
                <a:solidFill>
                  <a:srgbClr val="1E3063"/>
                </a:solidFill>
              </a:rPr>
              <a:t>Compensation Fundamentals</a:t>
            </a:r>
          </a:p>
          <a:p>
            <a:pPr algn="ctr"/>
            <a:r>
              <a:rPr lang="en-US" sz="4000" b="1" dirty="0" smtClean="0">
                <a:solidFill>
                  <a:srgbClr val="1E3063"/>
                </a:solidFill>
              </a:rPr>
              <a:t>&amp; </a:t>
            </a:r>
            <a:r>
              <a:rPr lang="en-US" sz="4000" b="1" dirty="0">
                <a:solidFill>
                  <a:srgbClr val="1E3063"/>
                </a:solidFill>
              </a:rPr>
              <a:t/>
            </a:r>
            <a:br>
              <a:rPr lang="en-US" sz="4000" b="1" dirty="0">
                <a:solidFill>
                  <a:srgbClr val="1E3063"/>
                </a:solidFill>
              </a:rPr>
            </a:br>
            <a:r>
              <a:rPr lang="en-US" sz="4000" b="1" dirty="0" smtClean="0">
                <a:solidFill>
                  <a:srgbClr val="1E3063"/>
                </a:solidFill>
              </a:rPr>
              <a:t>Coverage Requirements</a:t>
            </a:r>
          </a:p>
          <a:p>
            <a:pPr algn="ctr"/>
            <a:r>
              <a:rPr lang="en-US" sz="2000" b="1" dirty="0" smtClean="0">
                <a:solidFill>
                  <a:srgbClr val="1E3063"/>
                </a:solidFill>
              </a:rPr>
              <a:t>October 30, 2018</a:t>
            </a:r>
          </a:p>
          <a:p>
            <a:pPr algn="ctr"/>
            <a:endParaRPr lang="en-US" sz="2000" b="1" dirty="0" smtClean="0">
              <a:solidFill>
                <a:srgbClr val="1E3063"/>
              </a:solidFill>
            </a:endParaRPr>
          </a:p>
          <a:p>
            <a:pPr algn="ctr"/>
            <a:r>
              <a:rPr lang="en-US" sz="1400" b="1" dirty="0" smtClean="0">
                <a:solidFill>
                  <a:srgbClr val="1E3063"/>
                </a:solidFill>
              </a:rPr>
              <a:t>Presented by</a:t>
            </a:r>
          </a:p>
          <a:p>
            <a:pPr algn="ctr"/>
            <a:r>
              <a:rPr lang="en-US" sz="1400" b="1" dirty="0" smtClean="0">
                <a:solidFill>
                  <a:srgbClr val="1E3063"/>
                </a:solidFill>
              </a:rPr>
              <a:t>Vivian R. Lane &amp; Suzanne Soule</a:t>
            </a:r>
          </a:p>
        </p:txBody>
      </p:sp>
      <p:pic>
        <p:nvPicPr>
          <p:cNvPr id="6" name="Picture 6" descr="Title-White.jpg"/>
          <p:cNvPicPr>
            <a:picLocks noChangeAspect="1"/>
          </p:cNvPicPr>
          <p:nvPr/>
        </p:nvPicPr>
        <p:blipFill>
          <a:blip r:embed="rId3"/>
          <a:srcRect/>
          <a:stretch>
            <a:fillRect/>
          </a:stretch>
        </p:blipFill>
        <p:spPr bwMode="auto">
          <a:xfrm>
            <a:off x="74645" y="105498"/>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1</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453023"/>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5" descr="C:\Users\csteepleton\Desktop\VWC Logo.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74297" y="209110"/>
            <a:ext cx="2263264" cy="213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172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607320" y="1591519"/>
            <a:ext cx="77079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aptech_Header_Squares.eps"/>
          <p:cNvPicPr>
            <a:picLocks noChangeAspect="1"/>
          </p:cNvPicPr>
          <p:nvPr/>
        </p:nvPicPr>
        <p:blipFill rotWithShape="1">
          <a:blip r:embed="rId3"/>
          <a:srcRect r="27122"/>
          <a:stretch/>
        </p:blipFill>
        <p:spPr>
          <a:xfrm>
            <a:off x="2" y="357609"/>
            <a:ext cx="9162917" cy="852188"/>
          </a:xfrm>
          <a:prstGeom prst="rect">
            <a:avLst/>
          </a:prstGeom>
          <a:effectLst>
            <a:outerShdw blurRad="203200" dist="50800" dir="5700000">
              <a:srgbClr val="000000">
                <a:alpha val="43000"/>
              </a:srgbClr>
            </a:outerShdw>
          </a:effectLst>
        </p:spPr>
      </p:pic>
      <p:sp>
        <p:nvSpPr>
          <p:cNvPr id="12" name="Title 1"/>
          <p:cNvSpPr txBox="1">
            <a:spLocks/>
          </p:cNvSpPr>
          <p:nvPr/>
        </p:nvSpPr>
        <p:spPr>
          <a:xfrm>
            <a:off x="457200" y="212203"/>
            <a:ext cx="81534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FFFFFF"/>
                </a:solidFill>
              </a:rPr>
              <a:t>Audiogram Example</a:t>
            </a:r>
          </a:p>
        </p:txBody>
      </p:sp>
    </p:spTree>
    <p:extLst>
      <p:ext uri="{BB962C8B-B14F-4D97-AF65-F5344CB8AC3E}">
        <p14:creationId xmlns:p14="http://schemas.microsoft.com/office/powerpoint/2010/main" val="397625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15854" y="1348744"/>
            <a:ext cx="4180206" cy="535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aptech_Header_Squares.eps"/>
          <p:cNvPicPr>
            <a:picLocks noChangeAspect="1"/>
          </p:cNvPicPr>
          <p:nvPr/>
        </p:nvPicPr>
        <p:blipFill rotWithShape="1">
          <a:blip r:embed="rId3"/>
          <a:srcRect r="27122"/>
          <a:stretch/>
        </p:blipFill>
        <p:spPr>
          <a:xfrm>
            <a:off x="2" y="3"/>
            <a:ext cx="9162917" cy="1257300"/>
          </a:xfrm>
          <a:prstGeom prst="rect">
            <a:avLst/>
          </a:prstGeom>
          <a:effectLst>
            <a:outerShdw blurRad="203200" dist="50800" dir="5700000">
              <a:srgbClr val="000000">
                <a:alpha val="43000"/>
              </a:srgbClr>
            </a:outerShdw>
          </a:effectLst>
        </p:spPr>
      </p:pic>
      <p:sp>
        <p:nvSpPr>
          <p:cNvPr id="12" name="Title 1"/>
          <p:cNvSpPr txBox="1">
            <a:spLocks/>
          </p:cNvSpPr>
          <p:nvPr/>
        </p:nvSpPr>
        <p:spPr>
          <a:xfrm>
            <a:off x="457201" y="76200"/>
            <a:ext cx="81534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FFFFFF"/>
                </a:solidFill>
              </a:rPr>
              <a:t>Permanent Disability </a:t>
            </a:r>
            <a:r>
              <a:rPr lang="en-US" sz="3600" b="1" dirty="0" smtClean="0">
                <a:solidFill>
                  <a:srgbClr val="FFFFFF"/>
                </a:solidFill>
              </a:rPr>
              <a:t>Benefits - Amputation</a:t>
            </a:r>
            <a:endParaRPr lang="en-US" sz="3600" b="1" dirty="0">
              <a:solidFill>
                <a:srgbClr val="FFFFFF"/>
              </a:solidFill>
            </a:endParaRPr>
          </a:p>
        </p:txBody>
      </p:sp>
      <p:sp>
        <p:nvSpPr>
          <p:cNvPr id="10" name="Content Placeholder 2"/>
          <p:cNvSpPr>
            <a:spLocks noGrp="1"/>
          </p:cNvSpPr>
          <p:nvPr>
            <p:ph idx="1"/>
          </p:nvPr>
        </p:nvSpPr>
        <p:spPr>
          <a:xfrm>
            <a:off x="457201" y="1394462"/>
            <a:ext cx="3787140" cy="4015739"/>
          </a:xfrm>
        </p:spPr>
        <p:txBody>
          <a:bodyPr>
            <a:normAutofit/>
          </a:bodyPr>
          <a:lstStyle/>
          <a:p>
            <a:pPr marL="0" indent="0">
              <a:lnSpc>
                <a:spcPct val="150000"/>
              </a:lnSpc>
              <a:spcBef>
                <a:spcPts val="400"/>
              </a:spcBef>
              <a:spcAft>
                <a:spcPts val="600"/>
              </a:spcAft>
              <a:buNone/>
            </a:pPr>
            <a:r>
              <a:rPr lang="en-US" sz="3000" u="sng" dirty="0" smtClean="0"/>
              <a:t>Amputation</a:t>
            </a:r>
          </a:p>
          <a:p>
            <a:pPr marL="457200" lvl="1" indent="0">
              <a:spcBef>
                <a:spcPts val="400"/>
              </a:spcBef>
              <a:spcAft>
                <a:spcPts val="600"/>
              </a:spcAft>
              <a:buNone/>
            </a:pPr>
            <a:endParaRPr lang="en-US" sz="1600" dirty="0" smtClean="0"/>
          </a:p>
        </p:txBody>
      </p:sp>
    </p:spTree>
    <p:extLst>
      <p:ext uri="{BB962C8B-B14F-4D97-AF65-F5344CB8AC3E}">
        <p14:creationId xmlns:p14="http://schemas.microsoft.com/office/powerpoint/2010/main" val="4069946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Permanent Partial Disability </a:t>
            </a:r>
            <a:r>
              <a:rPr lang="en-US" altLang="en-US" b="0" smtClean="0"/>
              <a:t>§65.2-503</a:t>
            </a:r>
            <a:r>
              <a:rPr lang="en-US" altLang="en-US" smtClean="0"/>
              <a:t> </a:t>
            </a:r>
          </a:p>
        </p:txBody>
      </p:sp>
      <p:sp>
        <p:nvSpPr>
          <p:cNvPr id="19461"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BA05E9B-1168-45FE-83E6-16FFA3F5EAB0}" type="slidenum">
              <a:rPr lang="en-US" smtClean="0"/>
              <a:pPr fontAlgn="base">
                <a:spcBef>
                  <a:spcPct val="0"/>
                </a:spcBef>
                <a:spcAft>
                  <a:spcPct val="0"/>
                </a:spcAft>
                <a:defRPr/>
              </a:pPr>
              <a:t>12</a:t>
            </a:fld>
            <a:endParaRPr lang="en-US" smtClean="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456662947"/>
              </p:ext>
            </p:extLst>
          </p:nvPr>
        </p:nvGraphicFramePr>
        <p:xfrm>
          <a:off x="457200" y="1480239"/>
          <a:ext cx="4038600" cy="4511240"/>
        </p:xfrm>
        <a:graphic>
          <a:graphicData uri="http://schemas.openxmlformats.org/drawingml/2006/table">
            <a:tbl>
              <a:tblPr firstRow="1" firstCol="1" bandRow="1"/>
              <a:tblGrid>
                <a:gridCol w="2668651">
                  <a:extLst>
                    <a:ext uri="{9D8B030D-6E8A-4147-A177-3AD203B41FA5}">
                      <a16:colId xmlns:a16="http://schemas.microsoft.com/office/drawing/2014/main" val="20000"/>
                    </a:ext>
                  </a:extLst>
                </a:gridCol>
                <a:gridCol w="1369949">
                  <a:extLst>
                    <a:ext uri="{9D8B030D-6E8A-4147-A177-3AD203B41FA5}">
                      <a16:colId xmlns:a16="http://schemas.microsoft.com/office/drawing/2014/main" val="20001"/>
                    </a:ext>
                  </a:extLst>
                </a:gridCol>
              </a:tblGrid>
              <a:tr h="159050">
                <a:tc>
                  <a:txBody>
                    <a:bodyPr/>
                    <a:lstStyle/>
                    <a:p>
                      <a:pPr marL="0" marR="0" algn="ctr">
                        <a:lnSpc>
                          <a:spcPct val="115000"/>
                        </a:lnSpc>
                        <a:spcBef>
                          <a:spcPts val="0"/>
                        </a:spcBef>
                        <a:spcAft>
                          <a:spcPts val="0"/>
                        </a:spcAft>
                      </a:pPr>
                      <a:r>
                        <a:rPr lang="en-US" sz="900" b="1">
                          <a:solidFill>
                            <a:srgbClr val="FFFFFF"/>
                          </a:solidFill>
                          <a:effectLst/>
                          <a:latin typeface="Tahoma"/>
                          <a:ea typeface="Calibri"/>
                          <a:cs typeface="Times New Roman"/>
                        </a:rPr>
                        <a:t>Loss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900" b="1">
                          <a:solidFill>
                            <a:srgbClr val="FFFFFF"/>
                          </a:solidFill>
                          <a:effectLst/>
                          <a:latin typeface="Tahoma"/>
                          <a:ea typeface="Calibri"/>
                          <a:cs typeface="Times New Roman"/>
                        </a:rPr>
                        <a:t>Compensation Period</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159050">
                <a:tc gridSpan="2">
                  <a:txBody>
                    <a:bodyPr/>
                    <a:lstStyle/>
                    <a:p>
                      <a:pPr marL="0" marR="0">
                        <a:lnSpc>
                          <a:spcPct val="115000"/>
                        </a:lnSpc>
                        <a:spcBef>
                          <a:spcPts val="0"/>
                        </a:spcBef>
                        <a:spcAft>
                          <a:spcPts val="0"/>
                        </a:spcAft>
                      </a:pPr>
                      <a:r>
                        <a:rPr lang="en-US" sz="900" b="1">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Thumb</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60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First finger (index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Second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Third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20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Fourth finger (little finger)</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578365">
                <a:tc gridSpan="2">
                  <a:txBody>
                    <a:bodyPr/>
                    <a:lstStyle/>
                    <a:p>
                      <a:pPr marL="0" marR="0">
                        <a:lnSpc>
                          <a:spcPct val="115000"/>
                        </a:lnSpc>
                        <a:spcBef>
                          <a:spcPts val="0"/>
                        </a:spcBef>
                        <a:spcAft>
                          <a:spcPts val="0"/>
                        </a:spcAft>
                      </a:pPr>
                      <a:r>
                        <a:rPr lang="en-US" sz="800">
                          <a:effectLst/>
                          <a:latin typeface="Tahoma"/>
                          <a:ea typeface="Times New Roman"/>
                          <a:cs typeface="Times New Roman"/>
                        </a:rPr>
                        <a:t>First phalanx of the thumb or any finger is equal to one-half compensation for loss of entire thumb or finger.  Loss of more than one phalanx of a thumb or any finger is deemed the loss of the entire thumb or finger.  Amounts received for loss of more than one finger shall not exceed compensation provided for loss of a hand.</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9"/>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Great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A toe other than a great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First phalanx of any toe is equal to one-half compensation for loss of entire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Loss of more than one phalanx of a toe is deemed loss of the entire toe.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3"/>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4"/>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Hand</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150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Arm</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200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Foot</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125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Leg</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175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9"/>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Permanent loss of vision of an eye</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Permanent loss of hearing of an ear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 50 weeks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Severely marked disfigurement of the body</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not exceeding 60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44591">
                <a:tc gridSpan="2">
                  <a:txBody>
                    <a:bodyPr/>
                    <a:lstStyle/>
                    <a:p>
                      <a:pPr marL="0" marR="0">
                        <a:lnSpc>
                          <a:spcPct val="115000"/>
                        </a:lnSpc>
                        <a:spcBef>
                          <a:spcPts val="0"/>
                        </a:spcBef>
                        <a:spcAft>
                          <a:spcPts val="0"/>
                        </a:spcAft>
                      </a:pPr>
                      <a:r>
                        <a:rPr lang="en-US" sz="800">
                          <a:effectLst/>
                          <a:latin typeface="Tahoma"/>
                          <a:ea typeface="Times New Roman"/>
                          <a:cs typeface="Times New Roman"/>
                        </a:rPr>
                        <a:t> </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3"/>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First stage of pneumoconiosis, silicosis &amp; asbestosis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50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Second stage of pneumoconiosis, silicosis &amp; asbestosis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100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Third stage of pneumoconiosis, silicosis &amp; asbestosis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Tahoma"/>
                          <a:ea typeface="Times New Roman"/>
                          <a:cs typeface="Times New Roman"/>
                        </a:rPr>
                        <a:t>300 weeks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44591">
                <a:tc>
                  <a:txBody>
                    <a:bodyPr/>
                    <a:lstStyle/>
                    <a:p>
                      <a:pPr marL="0" marR="0">
                        <a:lnSpc>
                          <a:spcPct val="115000"/>
                        </a:lnSpc>
                        <a:spcBef>
                          <a:spcPts val="0"/>
                        </a:spcBef>
                        <a:spcAft>
                          <a:spcPts val="0"/>
                        </a:spcAft>
                      </a:pPr>
                      <a:r>
                        <a:rPr lang="en-US" sz="800">
                          <a:effectLst/>
                          <a:latin typeface="Tahoma"/>
                          <a:ea typeface="Times New Roman"/>
                          <a:cs typeface="Times New Roman"/>
                        </a:rPr>
                        <a:t>Byssinosis</a:t>
                      </a:r>
                      <a:endParaRPr lang="en-US" sz="90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Tahoma"/>
                          <a:ea typeface="Times New Roman"/>
                          <a:cs typeface="Times New Roman"/>
                        </a:rPr>
                        <a:t>50 weeks</a:t>
                      </a:r>
                      <a:endParaRPr lang="en-US" sz="900" dirty="0">
                        <a:effectLst/>
                        <a:latin typeface="Calibri"/>
                        <a:ea typeface="Calibri"/>
                        <a:cs typeface="Times New Roman"/>
                      </a:endParaRPr>
                    </a:p>
                  </a:txBody>
                  <a:tcPr marL="56579" marR="56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
        <p:nvSpPr>
          <p:cNvPr id="9" name="Content Placeholder 5"/>
          <p:cNvSpPr>
            <a:spLocks noGrp="1"/>
          </p:cNvSpPr>
          <p:nvPr>
            <p:ph sz="half" idx="1"/>
          </p:nvPr>
        </p:nvSpPr>
        <p:spPr>
          <a:xfrm>
            <a:off x="4648200" y="1600200"/>
            <a:ext cx="4038600" cy="4525963"/>
          </a:xfrm>
        </p:spPr>
        <p:txBody>
          <a:bodyPr rtlCol="0">
            <a:normAutofit/>
          </a:bodyPr>
          <a:lstStyle/>
          <a:p>
            <a:pPr marL="0" indent="0" eaLnBrk="1" fontAlgn="auto" hangingPunct="1">
              <a:spcBef>
                <a:spcPts val="0"/>
              </a:spcBef>
              <a:spcAft>
                <a:spcPts val="0"/>
              </a:spcAft>
              <a:buNone/>
              <a:defRPr/>
            </a:pPr>
            <a:r>
              <a:rPr lang="en-US" sz="3000" u="sng" dirty="0"/>
              <a:t>Calculating PPD</a:t>
            </a:r>
          </a:p>
          <a:p>
            <a:pPr marL="0" indent="0" eaLnBrk="1" fontAlgn="auto" hangingPunct="1">
              <a:spcBef>
                <a:spcPts val="0"/>
              </a:spcBef>
              <a:spcAft>
                <a:spcPts val="0"/>
              </a:spcAft>
              <a:buFont typeface="Wingdings" pitchFamily="2" charset="2"/>
              <a:buNone/>
              <a:defRPr/>
            </a:pPr>
            <a:endParaRPr lang="en-US" dirty="0" smtClean="0"/>
          </a:p>
          <a:p>
            <a:pPr marL="0" indent="0" eaLnBrk="1" fontAlgn="auto" hangingPunct="1">
              <a:spcBef>
                <a:spcPts val="0"/>
              </a:spcBef>
              <a:spcAft>
                <a:spcPts val="0"/>
              </a:spcAft>
              <a:buFont typeface="Wingdings" pitchFamily="2" charset="2"/>
              <a:buNone/>
              <a:defRPr/>
            </a:pPr>
            <a:r>
              <a:rPr lang="en-US" sz="2200" b="0" dirty="0">
                <a:solidFill>
                  <a:srgbClr val="404040"/>
                </a:solidFill>
              </a:rPr>
              <a:t>% (rating) x number of weeks for body part x compensation rate = total amount due to the injured worker</a:t>
            </a:r>
          </a:p>
        </p:txBody>
      </p:sp>
    </p:spTree>
    <p:extLst>
      <p:ext uri="{BB962C8B-B14F-4D97-AF65-F5344CB8AC3E}">
        <p14:creationId xmlns:p14="http://schemas.microsoft.com/office/powerpoint/2010/main" val="78191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2939969"/>
            <a:ext cx="2133600" cy="256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75E7B1F5-70E4-8949-8B8B-293333D02E48}" type="slidenum">
              <a:rPr lang="en-US" smtClean="0"/>
              <a:pPr/>
              <a:t>13</a:t>
            </a:fld>
            <a:endParaRPr lang="en-US" dirty="0"/>
          </a:p>
        </p:txBody>
      </p:sp>
      <p:sp>
        <p:nvSpPr>
          <p:cNvPr id="15" name="Content Placeholder 5"/>
          <p:cNvSpPr>
            <a:spLocks noGrp="1"/>
          </p:cNvSpPr>
          <p:nvPr>
            <p:ph sz="half" idx="2"/>
          </p:nvPr>
        </p:nvSpPr>
        <p:spPr>
          <a:xfrm>
            <a:off x="493776" y="1975402"/>
            <a:ext cx="6231116" cy="3973986"/>
          </a:xfrm>
          <a:solidFill>
            <a:srgbClr val="FFFFFF"/>
          </a:solidFill>
          <a:ln>
            <a:noFill/>
          </a:ln>
        </p:spPr>
        <p:txBody>
          <a:bodyPr>
            <a:normAutofit/>
          </a:bodyPr>
          <a:lstStyle/>
          <a:p>
            <a:r>
              <a:rPr lang="en-US" dirty="0"/>
              <a:t>A</a:t>
            </a:r>
            <a:r>
              <a:rPr lang="en-US" dirty="0" smtClean="0"/>
              <a:t> shield from civil suit:</a:t>
            </a:r>
          </a:p>
          <a:p>
            <a:pPr marL="0" indent="0">
              <a:buNone/>
            </a:pPr>
            <a:endParaRPr lang="en-US" dirty="0" smtClean="0"/>
          </a:p>
          <a:p>
            <a:pPr lvl="1"/>
            <a:r>
              <a:rPr lang="en-US" sz="2200" dirty="0"/>
              <a:t>Benefit payout is limited to statutory benefits</a:t>
            </a:r>
          </a:p>
          <a:p>
            <a:pPr lvl="1"/>
            <a:r>
              <a:rPr lang="en-US" sz="2200" dirty="0"/>
              <a:t>No payment of non-economic </a:t>
            </a:r>
            <a:r>
              <a:rPr lang="en-US" sz="2200" dirty="0" smtClean="0"/>
              <a:t>benefits for:</a:t>
            </a:r>
            <a:endParaRPr lang="en-US" sz="2200" dirty="0"/>
          </a:p>
          <a:p>
            <a:pPr lvl="2"/>
            <a:r>
              <a:rPr lang="en-US" sz="2200" dirty="0"/>
              <a:t>Pain</a:t>
            </a:r>
          </a:p>
          <a:p>
            <a:pPr lvl="2"/>
            <a:r>
              <a:rPr lang="en-US" sz="2200" dirty="0"/>
              <a:t>Suffering</a:t>
            </a:r>
          </a:p>
          <a:p>
            <a:pPr lvl="2"/>
            <a:r>
              <a:rPr lang="en-US" sz="2200" dirty="0"/>
              <a:t>Loss of Consortium</a:t>
            </a:r>
          </a:p>
          <a:p>
            <a:pPr lvl="2"/>
            <a:r>
              <a:rPr lang="en-US" sz="2200" dirty="0"/>
              <a:t>Loss of Enjoyment of Life</a:t>
            </a:r>
          </a:p>
          <a:p>
            <a:pPr lvl="2"/>
            <a:r>
              <a:rPr lang="en-US" sz="2200" dirty="0"/>
              <a:t>Punitive Damages</a:t>
            </a:r>
          </a:p>
          <a:p>
            <a:pPr marL="457200" lvl="1" indent="0">
              <a:buNone/>
            </a:pPr>
            <a:endParaRPr lang="en-US" sz="2200" dirty="0"/>
          </a:p>
        </p:txBody>
      </p:sp>
      <p:sp>
        <p:nvSpPr>
          <p:cNvPr id="2" name="TextBox 1"/>
          <p:cNvSpPr txBox="1"/>
          <p:nvPr/>
        </p:nvSpPr>
        <p:spPr>
          <a:xfrm>
            <a:off x="375148" y="1476687"/>
            <a:ext cx="8290560" cy="523220"/>
          </a:xfrm>
          <a:prstGeom prst="rect">
            <a:avLst/>
          </a:prstGeom>
          <a:noFill/>
        </p:spPr>
        <p:txBody>
          <a:bodyPr wrap="square" rtlCol="0">
            <a:spAutoFit/>
          </a:bodyPr>
          <a:lstStyle/>
          <a:p>
            <a:r>
              <a:rPr lang="en-US" sz="2800" b="1" u="sng" dirty="0">
                <a:solidFill>
                  <a:srgbClr val="1A2A59"/>
                </a:solidFill>
              </a:rPr>
              <a:t>For Employers </a:t>
            </a:r>
            <a:r>
              <a:rPr lang="en-US" sz="2800" b="1" dirty="0">
                <a:solidFill>
                  <a:srgbClr val="1A2A59"/>
                </a:solidFill>
              </a:rPr>
              <a:t>- workers’ compensation provides…</a:t>
            </a:r>
          </a:p>
        </p:txBody>
      </p:sp>
      <p:sp>
        <p:nvSpPr>
          <p:cNvPr id="8" name="Title 1"/>
          <p:cNvSpPr>
            <a:spLocks noGrp="1"/>
          </p:cNvSpPr>
          <p:nvPr>
            <p:ph type="title"/>
          </p:nvPr>
        </p:nvSpPr>
        <p:spPr/>
        <p:txBody>
          <a:bodyPr>
            <a:normAutofit/>
          </a:bodyPr>
          <a:lstStyle/>
          <a:p>
            <a:r>
              <a:rPr lang="en-US" dirty="0" smtClean="0"/>
              <a:t>Workers’ Compensation – Fundamentals</a:t>
            </a:r>
            <a:endParaRPr lang="en-US" dirty="0"/>
          </a:p>
        </p:txBody>
      </p:sp>
    </p:spTree>
    <p:extLst>
      <p:ext uri="{BB962C8B-B14F-4D97-AF65-F5344CB8AC3E}">
        <p14:creationId xmlns:p14="http://schemas.microsoft.com/office/powerpoint/2010/main" val="285473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0991"/>
            <a:ext cx="3906456" cy="4075172"/>
          </a:xfrm>
        </p:spPr>
        <p:txBody>
          <a:bodyPr>
            <a:normAutofit/>
          </a:bodyPr>
          <a:lstStyle/>
          <a:p>
            <a:r>
              <a:rPr lang="en-US" dirty="0" smtClean="0"/>
              <a:t>Employer may </a:t>
            </a:r>
            <a:endParaRPr lang="en-US" dirty="0"/>
          </a:p>
          <a:p>
            <a:pPr lvl="1"/>
            <a:r>
              <a:rPr lang="en-US" dirty="0"/>
              <a:t>B</a:t>
            </a:r>
            <a:r>
              <a:rPr lang="en-US" dirty="0" smtClean="0"/>
              <a:t>e negligent </a:t>
            </a:r>
            <a:endParaRPr lang="en-US" dirty="0"/>
          </a:p>
          <a:p>
            <a:pPr lvl="1"/>
            <a:r>
              <a:rPr lang="en-US" dirty="0" smtClean="0"/>
              <a:t>Provide unsafe work conditions</a:t>
            </a:r>
          </a:p>
          <a:p>
            <a:pPr lvl="1"/>
            <a:r>
              <a:rPr lang="en-US" dirty="0" smtClean="0"/>
              <a:t>Provide inadequate training or supervision</a:t>
            </a:r>
          </a:p>
          <a:p>
            <a:pPr lvl="1"/>
            <a:endParaRPr lang="en-US" dirty="0" smtClean="0"/>
          </a:p>
          <a:p>
            <a:r>
              <a:rPr lang="en-US" dirty="0" smtClean="0"/>
              <a:t>Employee may </a:t>
            </a:r>
            <a:endParaRPr lang="en-US" dirty="0"/>
          </a:p>
          <a:p>
            <a:pPr lvl="1"/>
            <a:r>
              <a:rPr lang="en-US" dirty="0" smtClean="0"/>
              <a:t>Be careless or negligent</a:t>
            </a:r>
          </a:p>
          <a:p>
            <a:pPr marL="457200" lvl="1" indent="0">
              <a:buNone/>
            </a:pPr>
            <a:endParaRPr lang="en-US" dirty="0" smtClean="0"/>
          </a:p>
          <a:p>
            <a:pPr marL="457200" lvl="1" indent="0">
              <a:buNone/>
            </a:pPr>
            <a:endParaRPr lang="en-US" dirty="0" smtClean="0"/>
          </a:p>
          <a:p>
            <a:pPr marL="457200" lvl="1" indent="0">
              <a:buNone/>
            </a:pPr>
            <a:endParaRPr lang="en-US" dirty="0" smtClean="0"/>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14</a:t>
            </a:fld>
            <a:endParaRPr lang="en-US" dirty="0"/>
          </a:p>
        </p:txBody>
      </p:sp>
      <p:sp>
        <p:nvSpPr>
          <p:cNvPr id="6" name="TextBox 5"/>
          <p:cNvSpPr txBox="1"/>
          <p:nvPr/>
        </p:nvSpPr>
        <p:spPr>
          <a:xfrm>
            <a:off x="432816" y="1493002"/>
            <a:ext cx="8290560" cy="523220"/>
          </a:xfrm>
          <a:prstGeom prst="rect">
            <a:avLst/>
          </a:prstGeom>
          <a:noFill/>
        </p:spPr>
        <p:txBody>
          <a:bodyPr wrap="square" rtlCol="0">
            <a:spAutoFit/>
          </a:bodyPr>
          <a:lstStyle/>
          <a:p>
            <a:r>
              <a:rPr lang="en-US" sz="2800" b="1" dirty="0" smtClean="0">
                <a:solidFill>
                  <a:srgbClr val="1A2A59"/>
                </a:solidFill>
              </a:rPr>
              <a:t>Workers’ compensation is </a:t>
            </a:r>
            <a:r>
              <a:rPr lang="en-US" sz="2800" b="1" u="sng" dirty="0" smtClean="0">
                <a:solidFill>
                  <a:srgbClr val="1A2A59"/>
                </a:solidFill>
              </a:rPr>
              <a:t>No</a:t>
            </a:r>
            <a:r>
              <a:rPr lang="en-US" sz="2800" b="1" dirty="0" smtClean="0">
                <a:solidFill>
                  <a:srgbClr val="1A2A59"/>
                </a:solidFill>
              </a:rPr>
              <a:t> </a:t>
            </a:r>
            <a:r>
              <a:rPr lang="en-US" sz="2800" b="1" u="sng" dirty="0" smtClean="0">
                <a:solidFill>
                  <a:srgbClr val="1A2A59"/>
                </a:solidFill>
              </a:rPr>
              <a:t>Fault</a:t>
            </a:r>
            <a:r>
              <a:rPr lang="en-US" sz="2800" b="1" dirty="0" smtClean="0">
                <a:solidFill>
                  <a:srgbClr val="1A2A59"/>
                </a:solidFill>
              </a:rPr>
              <a:t> insurance </a:t>
            </a:r>
            <a:endParaRPr lang="en-US" sz="2800" b="1" dirty="0">
              <a:solidFill>
                <a:srgbClr val="1A2A59"/>
              </a:solidFill>
            </a:endParaRPr>
          </a:p>
        </p:txBody>
      </p:sp>
      <p:sp>
        <p:nvSpPr>
          <p:cNvPr id="10" name="Title 1"/>
          <p:cNvSpPr>
            <a:spLocks noGrp="1"/>
          </p:cNvSpPr>
          <p:nvPr>
            <p:ph type="title"/>
          </p:nvPr>
        </p:nvSpPr>
        <p:spPr/>
        <p:txBody>
          <a:bodyPr>
            <a:normAutofit/>
          </a:bodyPr>
          <a:lstStyle/>
          <a:p>
            <a:r>
              <a:rPr lang="en-US" dirty="0" smtClean="0"/>
              <a:t>Workers’ Compensation – Fundamentals</a:t>
            </a:r>
            <a:endParaRPr lang="en-US"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34288" y="2050991"/>
            <a:ext cx="3854366" cy="395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05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502727"/>
            <a:ext cx="7339584" cy="830997"/>
          </a:xfrm>
          <a:prstGeom prst="rect">
            <a:avLst/>
          </a:prstGeom>
          <a:noFill/>
        </p:spPr>
        <p:txBody>
          <a:bodyPr wrap="square" rtlCol="0">
            <a:spAutoFit/>
          </a:bodyPr>
          <a:lstStyle/>
          <a:p>
            <a:pPr algn="ctr"/>
            <a:r>
              <a:rPr lang="en-US" sz="4800" b="1" dirty="0" smtClean="0">
                <a:solidFill>
                  <a:srgbClr val="1E3063"/>
                </a:solidFill>
                <a:latin typeface="+mj-lt"/>
              </a:rPr>
              <a:t>Covered Injuries and Claims</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15</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257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Covered Injuries </a:t>
            </a:r>
          </a:p>
        </p:txBody>
      </p:sp>
      <p:sp>
        <p:nvSpPr>
          <p:cNvPr id="3" name="Content Placeholder 2"/>
          <p:cNvSpPr>
            <a:spLocks noGrp="1"/>
          </p:cNvSpPr>
          <p:nvPr>
            <p:ph idx="1"/>
          </p:nvPr>
        </p:nvSpPr>
        <p:spPr>
          <a:xfrm>
            <a:off x="556593" y="2180926"/>
            <a:ext cx="8130207" cy="4175424"/>
          </a:xfrm>
        </p:spPr>
        <p:txBody>
          <a:bodyPr>
            <a:normAutofit/>
          </a:bodyPr>
          <a:lstStyle/>
          <a:p>
            <a:r>
              <a:rPr lang="en-US" dirty="0" smtClean="0"/>
              <a:t> </a:t>
            </a:r>
            <a:r>
              <a:rPr lang="en-US" dirty="0"/>
              <a:t>W</a:t>
            </a:r>
            <a:r>
              <a:rPr lang="en-US" dirty="0" smtClean="0"/>
              <a:t>ork injury is covered only if it arises </a:t>
            </a:r>
            <a:r>
              <a:rPr lang="en-US" u="sng" dirty="0" smtClean="0"/>
              <a:t>out</a:t>
            </a:r>
            <a:r>
              <a:rPr lang="en-US" dirty="0" smtClean="0"/>
              <a:t> </a:t>
            </a:r>
            <a:r>
              <a:rPr lang="en-US" u="sng" dirty="0" smtClean="0"/>
              <a:t>of</a:t>
            </a:r>
            <a:r>
              <a:rPr lang="en-US" dirty="0" smtClean="0"/>
              <a:t> and </a:t>
            </a:r>
            <a:r>
              <a:rPr lang="en-US" u="sng" dirty="0" smtClean="0"/>
              <a:t>in</a:t>
            </a:r>
            <a:r>
              <a:rPr lang="en-US" dirty="0" smtClean="0"/>
              <a:t> </a:t>
            </a:r>
            <a:r>
              <a:rPr lang="en-US" u="sng" dirty="0" smtClean="0"/>
              <a:t>the</a:t>
            </a:r>
            <a:r>
              <a:rPr lang="en-US" dirty="0" smtClean="0"/>
              <a:t> </a:t>
            </a:r>
            <a:r>
              <a:rPr lang="en-US" u="sng" dirty="0" smtClean="0"/>
              <a:t>course</a:t>
            </a:r>
            <a:r>
              <a:rPr lang="en-US" dirty="0" smtClean="0"/>
              <a:t> </a:t>
            </a:r>
            <a:r>
              <a:rPr lang="en-US" u="sng" dirty="0" smtClean="0"/>
              <a:t>of</a:t>
            </a:r>
            <a:r>
              <a:rPr lang="en-US" dirty="0" smtClean="0"/>
              <a:t> employment </a:t>
            </a:r>
            <a:endParaRPr lang="en-US" dirty="0"/>
          </a:p>
          <a:p>
            <a:pPr marL="457200" lvl="1" indent="0">
              <a:buNone/>
            </a:pPr>
            <a:endParaRPr lang="en-US" dirty="0" smtClean="0"/>
          </a:p>
          <a:p>
            <a:r>
              <a:rPr lang="en-US" dirty="0"/>
              <a:t> </a:t>
            </a:r>
            <a:r>
              <a:rPr lang="en-US" dirty="0" smtClean="0"/>
              <a:t>Worker has the burden to prove</a:t>
            </a:r>
          </a:p>
          <a:p>
            <a:pPr marL="914400" lvl="1" indent="-457200">
              <a:buFont typeface="+mj-lt"/>
              <a:buAutoNum type="arabicPeriod"/>
            </a:pPr>
            <a:r>
              <a:rPr lang="en-US" dirty="0" smtClean="0"/>
              <a:t>An </a:t>
            </a:r>
            <a:r>
              <a:rPr lang="en-US" b="1" dirty="0" smtClean="0"/>
              <a:t>identifiable incident </a:t>
            </a:r>
            <a:r>
              <a:rPr lang="en-US" dirty="0" smtClean="0"/>
              <a:t>or event </a:t>
            </a:r>
          </a:p>
          <a:p>
            <a:pPr marL="914400" lvl="1" indent="-457200">
              <a:buFont typeface="+mj-lt"/>
              <a:buAutoNum type="arabicPeriod"/>
            </a:pPr>
            <a:r>
              <a:rPr lang="en-US" dirty="0" smtClean="0"/>
              <a:t>Causing an </a:t>
            </a:r>
            <a:r>
              <a:rPr lang="en-US" b="1" dirty="0" smtClean="0"/>
              <a:t>obvious sudden change </a:t>
            </a:r>
            <a:endParaRPr lang="en-US" dirty="0" smtClean="0"/>
          </a:p>
          <a:p>
            <a:pPr marL="914400" lvl="1" indent="-457200">
              <a:buFont typeface="+mj-lt"/>
              <a:buAutoNum type="arabicPeriod"/>
            </a:pPr>
            <a:r>
              <a:rPr lang="en-US" dirty="0" smtClean="0"/>
              <a:t>Must trace injury to a </a:t>
            </a:r>
            <a:r>
              <a:rPr lang="en-US" b="1" dirty="0" smtClean="0"/>
              <a:t>definite time</a:t>
            </a:r>
            <a:r>
              <a:rPr lang="en-US" dirty="0" smtClean="0"/>
              <a:t>, </a:t>
            </a:r>
          </a:p>
          <a:p>
            <a:pPr marL="457200" lvl="1" indent="0">
              <a:buNone/>
            </a:pPr>
            <a:r>
              <a:rPr lang="en-US" dirty="0"/>
              <a:t> </a:t>
            </a:r>
            <a:r>
              <a:rPr lang="en-US" dirty="0" smtClean="0"/>
              <a:t>       place or circumstance</a:t>
            </a:r>
          </a:p>
          <a:p>
            <a:pPr marL="0" indent="0">
              <a:buNone/>
            </a:pPr>
            <a:endParaRPr lang="en-US" dirty="0"/>
          </a:p>
          <a:p>
            <a:pPr marL="457200" lvl="1" indent="0">
              <a:buNone/>
            </a:pPr>
            <a:endParaRPr lang="en-US" dirty="0" smtClean="0"/>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16</a:t>
            </a:fld>
            <a:endParaRPr lang="en-US" dirty="0"/>
          </a:p>
        </p:txBody>
      </p:sp>
      <p:sp>
        <p:nvSpPr>
          <p:cNvPr id="6" name="TextBox 5"/>
          <p:cNvSpPr txBox="1"/>
          <p:nvPr/>
        </p:nvSpPr>
        <p:spPr>
          <a:xfrm>
            <a:off x="432816" y="1477762"/>
            <a:ext cx="8253984" cy="523220"/>
          </a:xfrm>
          <a:prstGeom prst="rect">
            <a:avLst/>
          </a:prstGeom>
          <a:noFill/>
        </p:spPr>
        <p:txBody>
          <a:bodyPr wrap="square" rtlCol="0">
            <a:spAutoFit/>
          </a:bodyPr>
          <a:lstStyle/>
          <a:p>
            <a:r>
              <a:rPr lang="en-US" sz="2800" b="1" dirty="0" smtClean="0">
                <a:solidFill>
                  <a:srgbClr val="1A2A59"/>
                </a:solidFill>
              </a:rPr>
              <a:t>Not all injuries that occur at work are covered injuries </a:t>
            </a:r>
            <a:endParaRPr lang="en-US" sz="2800" b="1" dirty="0">
              <a:solidFill>
                <a:srgbClr val="1A2A59"/>
              </a:solidFill>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5295" y="2695575"/>
            <a:ext cx="2268397" cy="353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73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Claim Handling </a:t>
            </a:r>
          </a:p>
        </p:txBody>
      </p:sp>
      <p:sp>
        <p:nvSpPr>
          <p:cNvPr id="3" name="Content Placeholder 2"/>
          <p:cNvSpPr>
            <a:spLocks noGrp="1"/>
          </p:cNvSpPr>
          <p:nvPr>
            <p:ph idx="1"/>
          </p:nvPr>
        </p:nvSpPr>
        <p:spPr>
          <a:xfrm>
            <a:off x="457200" y="1531620"/>
            <a:ext cx="8229600" cy="4824729"/>
          </a:xfrm>
        </p:spPr>
        <p:txBody>
          <a:bodyPr>
            <a:normAutofit/>
          </a:bodyPr>
          <a:lstStyle/>
          <a:p>
            <a:pPr marL="0" indent="0">
              <a:buNone/>
            </a:pPr>
            <a:r>
              <a:rPr lang="en-US" dirty="0" smtClean="0"/>
              <a:t>In the event of a claim a Claims Adjuster takes all action on behalf of the Employer…</a:t>
            </a:r>
            <a:endParaRPr lang="en-US" dirty="0"/>
          </a:p>
          <a:p>
            <a:pPr marL="457200" lvl="1" indent="0">
              <a:buNone/>
            </a:pPr>
            <a:endParaRPr lang="en-US" dirty="0" smtClean="0"/>
          </a:p>
          <a:p>
            <a:r>
              <a:rPr lang="en-US" dirty="0"/>
              <a:t> </a:t>
            </a:r>
            <a:r>
              <a:rPr lang="en-US" dirty="0" smtClean="0"/>
              <a:t>The Claims Adjuster:</a:t>
            </a:r>
          </a:p>
          <a:p>
            <a:pPr lvl="1"/>
            <a:r>
              <a:rPr lang="en-US" dirty="0" smtClean="0"/>
              <a:t>Accepts or denies the claim</a:t>
            </a:r>
          </a:p>
          <a:p>
            <a:pPr lvl="1"/>
            <a:r>
              <a:rPr lang="en-US" dirty="0" smtClean="0"/>
              <a:t>Can pay voluntarily</a:t>
            </a:r>
          </a:p>
          <a:p>
            <a:pPr lvl="1"/>
            <a:r>
              <a:rPr lang="en-US" dirty="0" smtClean="0"/>
              <a:t>Communicates with worker</a:t>
            </a:r>
          </a:p>
          <a:p>
            <a:pPr lvl="1"/>
            <a:r>
              <a:rPr lang="en-US" dirty="0" smtClean="0"/>
              <a:t>Communicates with physician</a:t>
            </a:r>
          </a:p>
          <a:p>
            <a:pPr lvl="1"/>
            <a:r>
              <a:rPr lang="en-US" dirty="0" smtClean="0"/>
              <a:t>Adjusts claim</a:t>
            </a:r>
          </a:p>
          <a:p>
            <a:pPr lvl="1"/>
            <a:r>
              <a:rPr lang="en-US" dirty="0" smtClean="0"/>
              <a:t>Can settle claim</a:t>
            </a:r>
          </a:p>
          <a:p>
            <a:pPr lvl="1"/>
            <a:endParaRPr lang="en-US" dirty="0" smtClean="0"/>
          </a:p>
          <a:p>
            <a:r>
              <a:rPr lang="en-US" dirty="0" smtClean="0"/>
              <a:t>Employer has little to no say in claim handling.</a:t>
            </a:r>
            <a:endParaRPr lang="en-US" dirty="0"/>
          </a:p>
          <a:p>
            <a:endParaRPr lang="en-US" dirty="0"/>
          </a:p>
          <a:p>
            <a:pPr marL="457200" lvl="1" indent="0">
              <a:buNone/>
            </a:pPr>
            <a:endParaRPr lang="en-US" dirty="0" smtClean="0"/>
          </a:p>
          <a:p>
            <a:pPr marL="0"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17</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9679" y="2442209"/>
            <a:ext cx="3627121" cy="3055849"/>
          </a:xfrm>
          <a:prstGeom prst="rect">
            <a:avLst/>
          </a:prstGeom>
        </p:spPr>
      </p:pic>
    </p:spTree>
    <p:extLst>
      <p:ext uri="{BB962C8B-B14F-4D97-AF65-F5344CB8AC3E}">
        <p14:creationId xmlns:p14="http://schemas.microsoft.com/office/powerpoint/2010/main" val="4049017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Adjuster Claim Denials </a:t>
            </a:r>
            <a:endParaRPr lang="en-US" dirty="0"/>
          </a:p>
        </p:txBody>
      </p:sp>
      <p:sp>
        <p:nvSpPr>
          <p:cNvPr id="3" name="Content Placeholder 2"/>
          <p:cNvSpPr>
            <a:spLocks noGrp="1"/>
          </p:cNvSpPr>
          <p:nvPr>
            <p:ph idx="1"/>
          </p:nvPr>
        </p:nvSpPr>
        <p:spPr>
          <a:xfrm>
            <a:off x="457200" y="1524000"/>
            <a:ext cx="8229600" cy="5110065"/>
          </a:xfrm>
        </p:spPr>
        <p:txBody>
          <a:bodyPr>
            <a:normAutofit/>
          </a:bodyPr>
          <a:lstStyle/>
          <a:p>
            <a:r>
              <a:rPr lang="en-US" dirty="0"/>
              <a:t>T</a:t>
            </a:r>
            <a:r>
              <a:rPr lang="en-US" dirty="0" smtClean="0"/>
              <a:t>he Claims Adjuster can deny claims</a:t>
            </a:r>
          </a:p>
          <a:p>
            <a:pPr lvl="1"/>
            <a:r>
              <a:rPr lang="en-US" dirty="0" smtClean="0"/>
              <a:t>Injured worker’s burden of proof to prove claim </a:t>
            </a:r>
          </a:p>
          <a:p>
            <a:pPr lvl="1"/>
            <a:r>
              <a:rPr lang="en-US" dirty="0" smtClean="0"/>
              <a:t>Injured worker must also file claim forms for each benefit</a:t>
            </a:r>
          </a:p>
          <a:p>
            <a:pPr marL="457200" lvl="1" indent="0">
              <a:buNone/>
            </a:pPr>
            <a:endParaRPr lang="en-US" dirty="0" smtClean="0"/>
          </a:p>
          <a:p>
            <a:r>
              <a:rPr lang="en-US" dirty="0" smtClean="0"/>
              <a:t>Law provides for denial of:</a:t>
            </a:r>
          </a:p>
          <a:p>
            <a:pPr lvl="1"/>
            <a:r>
              <a:rPr lang="en-US" dirty="0" smtClean="0"/>
              <a:t>Willful misconduct</a:t>
            </a:r>
          </a:p>
          <a:p>
            <a:pPr lvl="1"/>
            <a:r>
              <a:rPr lang="en-US" dirty="0" smtClean="0"/>
              <a:t>Intentional self-injury</a:t>
            </a:r>
          </a:p>
          <a:p>
            <a:pPr lvl="1"/>
            <a:r>
              <a:rPr lang="en-US" dirty="0" smtClean="0"/>
              <a:t>Intentional injury to another</a:t>
            </a:r>
          </a:p>
          <a:p>
            <a:pPr lvl="1"/>
            <a:r>
              <a:rPr lang="en-US" dirty="0" smtClean="0"/>
              <a:t>Intoxication</a:t>
            </a:r>
          </a:p>
          <a:p>
            <a:pPr lvl="1"/>
            <a:r>
              <a:rPr lang="en-US" dirty="0" smtClean="0"/>
              <a:t>Use of non-prescribed drug</a:t>
            </a:r>
          </a:p>
          <a:p>
            <a:pPr lvl="1"/>
            <a:r>
              <a:rPr lang="en-US" dirty="0" smtClean="0"/>
              <a:t>Willful failure to follow</a:t>
            </a:r>
          </a:p>
          <a:p>
            <a:pPr marL="457200" lvl="1" indent="0">
              <a:buNone/>
            </a:pPr>
            <a:r>
              <a:rPr lang="en-US" dirty="0"/>
              <a:t> </a:t>
            </a:r>
            <a:r>
              <a:rPr lang="en-US" dirty="0" smtClean="0"/>
              <a:t>     employer’s reasonable rules</a:t>
            </a:r>
          </a:p>
        </p:txBody>
      </p:sp>
      <p:sp>
        <p:nvSpPr>
          <p:cNvPr id="4" name="Slide Number Placeholder 3"/>
          <p:cNvSpPr>
            <a:spLocks noGrp="1"/>
          </p:cNvSpPr>
          <p:nvPr>
            <p:ph type="sldNum" sz="quarter" idx="4"/>
          </p:nvPr>
        </p:nvSpPr>
        <p:spPr/>
        <p:txBody>
          <a:bodyPr/>
          <a:lstStyle/>
          <a:p>
            <a:fld id="{75E7B1F5-70E4-8949-8B8B-293333D02E48}" type="slidenum">
              <a:rPr lang="en-US" smtClean="0"/>
              <a:pPr/>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63" y="2705878"/>
            <a:ext cx="3369322" cy="3369322"/>
          </a:xfrm>
          <a:prstGeom prst="rect">
            <a:avLst/>
          </a:prstGeom>
        </p:spPr>
      </p:pic>
    </p:spTree>
    <p:extLst>
      <p:ext uri="{BB962C8B-B14F-4D97-AF65-F5344CB8AC3E}">
        <p14:creationId xmlns:p14="http://schemas.microsoft.com/office/powerpoint/2010/main" val="617188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Violation of a </a:t>
            </a:r>
            <a:r>
              <a:rPr lang="en-US" dirty="0" smtClean="0"/>
              <a:t>Safety Rule</a:t>
            </a:r>
            <a:endParaRPr lang="en-US" dirty="0"/>
          </a:p>
        </p:txBody>
      </p:sp>
      <p:sp>
        <p:nvSpPr>
          <p:cNvPr id="3" name="Content Placeholder 2"/>
          <p:cNvSpPr>
            <a:spLocks noGrp="1"/>
          </p:cNvSpPr>
          <p:nvPr>
            <p:ph idx="1"/>
          </p:nvPr>
        </p:nvSpPr>
        <p:spPr>
          <a:xfrm>
            <a:off x="230697" y="1300776"/>
            <a:ext cx="8229600" cy="5420699"/>
          </a:xfrm>
        </p:spPr>
        <p:txBody>
          <a:bodyPr/>
          <a:lstStyle/>
          <a:p>
            <a:endParaRPr lang="en-US" dirty="0" smtClean="0">
              <a:solidFill>
                <a:srgbClr val="000066"/>
              </a:solidFill>
            </a:endParaRPr>
          </a:p>
          <a:p>
            <a:r>
              <a:rPr lang="en-US" dirty="0" smtClean="0">
                <a:solidFill>
                  <a:srgbClr val="000066"/>
                </a:solidFill>
              </a:rPr>
              <a:t>Failure </a:t>
            </a:r>
            <a:r>
              <a:rPr lang="en-US" dirty="0">
                <a:solidFill>
                  <a:srgbClr val="000066"/>
                </a:solidFill>
              </a:rPr>
              <a:t>to follow an employer’s safety rule is a </a:t>
            </a:r>
            <a:r>
              <a:rPr lang="en-US" dirty="0" smtClean="0">
                <a:solidFill>
                  <a:srgbClr val="000066"/>
                </a:solidFill>
              </a:rPr>
              <a:t>common reason </a:t>
            </a:r>
            <a:r>
              <a:rPr lang="en-US" dirty="0">
                <a:solidFill>
                  <a:srgbClr val="000066"/>
                </a:solidFill>
              </a:rPr>
              <a:t>for claim </a:t>
            </a:r>
            <a:r>
              <a:rPr lang="en-US" dirty="0" smtClean="0">
                <a:solidFill>
                  <a:srgbClr val="000066"/>
                </a:solidFill>
              </a:rPr>
              <a:t>denial</a:t>
            </a:r>
          </a:p>
          <a:p>
            <a:pPr marL="0" indent="0">
              <a:buNone/>
            </a:pPr>
            <a:endParaRPr lang="en-US" dirty="0">
              <a:solidFill>
                <a:srgbClr val="000066"/>
              </a:solidFill>
            </a:endParaRPr>
          </a:p>
          <a:p>
            <a:r>
              <a:rPr lang="en-US" dirty="0" smtClean="0">
                <a:solidFill>
                  <a:srgbClr val="000066"/>
                </a:solidFill>
              </a:rPr>
              <a:t>Employer </a:t>
            </a:r>
            <a:r>
              <a:rPr lang="en-US" dirty="0">
                <a:solidFill>
                  <a:srgbClr val="000066"/>
                </a:solidFill>
              </a:rPr>
              <a:t>and carrier’s </a:t>
            </a:r>
            <a:r>
              <a:rPr lang="en-US" dirty="0" smtClean="0">
                <a:solidFill>
                  <a:srgbClr val="000066"/>
                </a:solidFill>
              </a:rPr>
              <a:t>burden </a:t>
            </a:r>
            <a:r>
              <a:rPr lang="en-US" dirty="0">
                <a:solidFill>
                  <a:srgbClr val="000066"/>
                </a:solidFill>
              </a:rPr>
              <a:t>to </a:t>
            </a:r>
            <a:r>
              <a:rPr lang="en-US" dirty="0" smtClean="0">
                <a:solidFill>
                  <a:srgbClr val="000066"/>
                </a:solidFill>
              </a:rPr>
              <a:t>demonstrate that the:</a:t>
            </a:r>
          </a:p>
          <a:p>
            <a:pPr marL="0" indent="0">
              <a:buNone/>
            </a:pPr>
            <a:endParaRPr lang="en-US" sz="2400" dirty="0">
              <a:solidFill>
                <a:srgbClr val="000066"/>
              </a:solidFill>
            </a:endParaRPr>
          </a:p>
          <a:p>
            <a:pPr marL="1387475" lvl="2" indent="-533400"/>
            <a:r>
              <a:rPr lang="en-US" sz="2200" dirty="0">
                <a:solidFill>
                  <a:schemeClr val="tx1"/>
                </a:solidFill>
              </a:rPr>
              <a:t>Rule was reasonable</a:t>
            </a:r>
          </a:p>
          <a:p>
            <a:pPr marL="1387475" lvl="2" indent="-533400"/>
            <a:r>
              <a:rPr lang="en-US" sz="2200" dirty="0">
                <a:solidFill>
                  <a:schemeClr val="tx1"/>
                </a:solidFill>
              </a:rPr>
              <a:t>Rule was known to the employee</a:t>
            </a:r>
          </a:p>
          <a:p>
            <a:pPr marL="1387475" lvl="2" indent="-533400"/>
            <a:r>
              <a:rPr lang="en-US" sz="2200" dirty="0">
                <a:solidFill>
                  <a:schemeClr val="tx1"/>
                </a:solidFill>
              </a:rPr>
              <a:t>Rule was for the employee’s benefit</a:t>
            </a:r>
          </a:p>
          <a:p>
            <a:pPr marL="1387475" lvl="2" indent="-533400"/>
            <a:r>
              <a:rPr lang="en-US" sz="2200" dirty="0">
                <a:solidFill>
                  <a:schemeClr val="tx1"/>
                </a:solidFill>
              </a:rPr>
              <a:t>Employee intentionally engaged in a forbidden act</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19</a:t>
            </a:fld>
            <a:endParaRPr lang="en-US" dirty="0"/>
          </a:p>
        </p:txBody>
      </p:sp>
    </p:spTree>
    <p:extLst>
      <p:ext uri="{BB962C8B-B14F-4D97-AF65-F5344CB8AC3E}">
        <p14:creationId xmlns:p14="http://schemas.microsoft.com/office/powerpoint/2010/main" val="2400052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a:xfrm>
            <a:off x="531845" y="1251632"/>
            <a:ext cx="8229600" cy="5241964"/>
          </a:xfrm>
        </p:spPr>
        <p:txBody>
          <a:bodyPr>
            <a:normAutofit/>
          </a:bodyPr>
          <a:lstStyle/>
          <a:p>
            <a:endParaRPr lang="en-US" dirty="0" smtClean="0"/>
          </a:p>
          <a:p>
            <a:r>
              <a:rPr lang="en-US" dirty="0" smtClean="0"/>
              <a:t>Workers’ Compensation – Fundamentals </a:t>
            </a:r>
          </a:p>
          <a:p>
            <a:r>
              <a:rPr lang="en-US" dirty="0" smtClean="0"/>
              <a:t>Covered Injuries and Claims</a:t>
            </a:r>
          </a:p>
          <a:p>
            <a:r>
              <a:rPr lang="en-US" dirty="0" smtClean="0"/>
              <a:t>Virginia Coverage Requirements </a:t>
            </a:r>
          </a:p>
          <a:p>
            <a:r>
              <a:rPr lang="en-US" dirty="0" smtClean="0"/>
              <a:t>Rejection of Coverage – Form 16A</a:t>
            </a:r>
          </a:p>
          <a:p>
            <a:r>
              <a:rPr lang="en-US" dirty="0" smtClean="0"/>
              <a:t>Independent </a:t>
            </a:r>
            <a:r>
              <a:rPr lang="en-US" dirty="0"/>
              <a:t>Contractor vs. Employee </a:t>
            </a:r>
            <a:endParaRPr lang="en-US" dirty="0" smtClean="0"/>
          </a:p>
          <a:p>
            <a:r>
              <a:rPr lang="en-US" dirty="0" smtClean="0"/>
              <a:t>Across </a:t>
            </a:r>
            <a:r>
              <a:rPr lang="en-US" dirty="0"/>
              <a:t>State Lines</a:t>
            </a:r>
          </a:p>
          <a:p>
            <a:r>
              <a:rPr lang="en-US" dirty="0"/>
              <a:t>Insurance Regulation </a:t>
            </a:r>
            <a:endParaRPr lang="en-US" dirty="0" smtClean="0"/>
          </a:p>
          <a:p>
            <a:r>
              <a:rPr lang="en-US" dirty="0" smtClean="0"/>
              <a:t>The Safety Factor</a:t>
            </a:r>
            <a:endParaRPr lang="en-US" dirty="0"/>
          </a:p>
          <a:p>
            <a:r>
              <a:rPr lang="en-US" dirty="0"/>
              <a:t>Penalty </a:t>
            </a:r>
            <a:r>
              <a:rPr lang="en-US" dirty="0" smtClean="0"/>
              <a:t>Considerations</a:t>
            </a:r>
            <a:endParaRPr lang="en-US" dirty="0"/>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a:t>
            </a:fld>
            <a:endParaRPr lang="en-US" dirty="0"/>
          </a:p>
        </p:txBody>
      </p:sp>
      <p:sp>
        <p:nvSpPr>
          <p:cNvPr id="5" name="Title 1"/>
          <p:cNvSpPr txBox="1">
            <a:spLocks/>
          </p:cNvSpPr>
          <p:nvPr/>
        </p:nvSpPr>
        <p:spPr>
          <a:xfrm>
            <a:off x="142030" y="3139595"/>
            <a:ext cx="5307793" cy="178597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rgbClr val="FFFFFF"/>
                </a:solidFill>
                <a:latin typeface="+mj-lt"/>
                <a:ea typeface="+mj-ea"/>
                <a:cs typeface="+mj-cs"/>
              </a:defRPr>
            </a:lvl1pPr>
          </a:lstStyle>
          <a:p>
            <a:endParaRPr lang="en-US" b="0" i="1" dirty="0"/>
          </a:p>
        </p:txBody>
      </p:sp>
    </p:spTree>
    <p:extLst>
      <p:ext uri="{BB962C8B-B14F-4D97-AF65-F5344CB8AC3E}">
        <p14:creationId xmlns:p14="http://schemas.microsoft.com/office/powerpoint/2010/main" val="514396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Event of an Injury…</a:t>
            </a:r>
            <a:endParaRPr lang="en-US" dirty="0"/>
          </a:p>
        </p:txBody>
      </p:sp>
      <p:sp>
        <p:nvSpPr>
          <p:cNvPr id="3" name="Content Placeholder 2"/>
          <p:cNvSpPr>
            <a:spLocks noGrp="1"/>
          </p:cNvSpPr>
          <p:nvPr>
            <p:ph idx="1"/>
          </p:nvPr>
        </p:nvSpPr>
        <p:spPr/>
        <p:txBody>
          <a:bodyPr>
            <a:normAutofit lnSpcReduction="10000"/>
          </a:bodyPr>
          <a:lstStyle/>
          <a:p>
            <a:pPr marL="0" indent="0">
              <a:buNone/>
              <a:defRPr/>
            </a:pPr>
            <a:r>
              <a:rPr lang="en-US" dirty="0" smtClean="0">
                <a:solidFill>
                  <a:srgbClr val="000066"/>
                </a:solidFill>
              </a:rPr>
              <a:t>Ensure </a:t>
            </a:r>
            <a:r>
              <a:rPr lang="en-US" dirty="0">
                <a:solidFill>
                  <a:srgbClr val="000066"/>
                </a:solidFill>
              </a:rPr>
              <a:t>that injured worker obtains prompt medical care and </a:t>
            </a:r>
            <a:r>
              <a:rPr lang="en-US" dirty="0" smtClean="0">
                <a:solidFill>
                  <a:srgbClr val="000066"/>
                </a:solidFill>
              </a:rPr>
              <a:t>treatment:</a:t>
            </a:r>
          </a:p>
          <a:p>
            <a:pPr>
              <a:defRPr/>
            </a:pPr>
            <a:endParaRPr lang="en-US" sz="2400" dirty="0">
              <a:solidFill>
                <a:srgbClr val="000066"/>
              </a:solidFill>
            </a:endParaRPr>
          </a:p>
          <a:p>
            <a:pPr lvl="1">
              <a:spcBef>
                <a:spcPts val="324"/>
              </a:spcBef>
              <a:defRPr/>
            </a:pPr>
            <a:r>
              <a:rPr lang="en-US" dirty="0" smtClean="0">
                <a:solidFill>
                  <a:schemeClr val="tx1"/>
                </a:solidFill>
              </a:rPr>
              <a:t>Encourage medical treatment, if needed</a:t>
            </a:r>
          </a:p>
          <a:p>
            <a:pPr lvl="1">
              <a:spcBef>
                <a:spcPts val="324"/>
              </a:spcBef>
              <a:defRPr/>
            </a:pPr>
            <a:r>
              <a:rPr lang="en-US" dirty="0" smtClean="0">
                <a:solidFill>
                  <a:schemeClr val="tx1"/>
                </a:solidFill>
              </a:rPr>
              <a:t>Prompt </a:t>
            </a:r>
            <a:r>
              <a:rPr lang="en-US" dirty="0">
                <a:solidFill>
                  <a:schemeClr val="tx1"/>
                </a:solidFill>
              </a:rPr>
              <a:t>care can reduce costs in the long </a:t>
            </a:r>
            <a:r>
              <a:rPr lang="en-US" dirty="0" smtClean="0">
                <a:solidFill>
                  <a:schemeClr val="tx1"/>
                </a:solidFill>
              </a:rPr>
              <a:t>run</a:t>
            </a:r>
          </a:p>
          <a:p>
            <a:pPr lvl="1">
              <a:spcBef>
                <a:spcPts val="324"/>
              </a:spcBef>
              <a:defRPr/>
            </a:pPr>
            <a:r>
              <a:rPr lang="en-US" dirty="0" smtClean="0">
                <a:solidFill>
                  <a:schemeClr val="tx1"/>
                </a:solidFill>
              </a:rPr>
              <a:t>Seek </a:t>
            </a:r>
            <a:r>
              <a:rPr lang="en-US" dirty="0">
                <a:solidFill>
                  <a:schemeClr val="tx1"/>
                </a:solidFill>
              </a:rPr>
              <a:t>e</a:t>
            </a:r>
            <a:r>
              <a:rPr lang="en-US" dirty="0" smtClean="0">
                <a:solidFill>
                  <a:schemeClr val="tx1"/>
                </a:solidFill>
              </a:rPr>
              <a:t>mergency care, </a:t>
            </a:r>
            <a:r>
              <a:rPr lang="en-US" dirty="0">
                <a:solidFill>
                  <a:schemeClr val="tx1"/>
                </a:solidFill>
              </a:rPr>
              <a:t>if needed </a:t>
            </a:r>
            <a:endParaRPr lang="en-US" dirty="0" smtClean="0">
              <a:solidFill>
                <a:schemeClr val="tx1"/>
              </a:solidFill>
            </a:endParaRPr>
          </a:p>
          <a:p>
            <a:pPr lvl="1">
              <a:spcBef>
                <a:spcPts val="324"/>
              </a:spcBef>
              <a:defRPr/>
            </a:pPr>
            <a:r>
              <a:rPr lang="en-US" dirty="0" smtClean="0">
                <a:solidFill>
                  <a:schemeClr val="tx1"/>
                </a:solidFill>
              </a:rPr>
              <a:t>Provide </a:t>
            </a:r>
            <a:r>
              <a:rPr lang="en-US" dirty="0">
                <a:solidFill>
                  <a:schemeClr val="tx1"/>
                </a:solidFill>
              </a:rPr>
              <a:t>injured worker a panel of </a:t>
            </a:r>
            <a:r>
              <a:rPr lang="en-US" dirty="0" smtClean="0">
                <a:solidFill>
                  <a:schemeClr val="tx1"/>
                </a:solidFill>
              </a:rPr>
              <a:t>physicians:</a:t>
            </a:r>
          </a:p>
          <a:p>
            <a:pPr lvl="2">
              <a:spcBef>
                <a:spcPts val="324"/>
              </a:spcBef>
              <a:buFont typeface="Courier New" panose="02070309020205020404" pitchFamily="49" charset="0"/>
              <a:buChar char="o"/>
              <a:defRPr/>
            </a:pPr>
            <a:r>
              <a:rPr lang="en-US" sz="1800" dirty="0" smtClean="0">
                <a:solidFill>
                  <a:schemeClr val="tx1"/>
                </a:solidFill>
              </a:rPr>
              <a:t>Three physicians</a:t>
            </a:r>
          </a:p>
          <a:p>
            <a:pPr lvl="2">
              <a:spcBef>
                <a:spcPts val="324"/>
              </a:spcBef>
              <a:buFont typeface="Courier New" panose="02070309020205020404" pitchFamily="49" charset="0"/>
              <a:buChar char="o"/>
              <a:defRPr/>
            </a:pPr>
            <a:r>
              <a:rPr lang="en-US" sz="1800" dirty="0" smtClean="0">
                <a:solidFill>
                  <a:schemeClr val="tx1"/>
                </a:solidFill>
              </a:rPr>
              <a:t>Not within the same practice or group</a:t>
            </a:r>
          </a:p>
          <a:p>
            <a:pPr lvl="2">
              <a:spcBef>
                <a:spcPts val="324"/>
              </a:spcBef>
              <a:buFont typeface="Courier New" panose="02070309020205020404" pitchFamily="49" charset="0"/>
              <a:buChar char="o"/>
              <a:defRPr/>
            </a:pPr>
            <a:r>
              <a:rPr lang="en-US" sz="1800" dirty="0" smtClean="0">
                <a:solidFill>
                  <a:schemeClr val="tx1"/>
                </a:solidFill>
              </a:rPr>
              <a:t>Must be a physician, not a facility</a:t>
            </a:r>
          </a:p>
          <a:p>
            <a:pPr lvl="1">
              <a:spcBef>
                <a:spcPts val="324"/>
              </a:spcBef>
              <a:defRPr/>
            </a:pPr>
            <a:r>
              <a:rPr lang="en-US" dirty="0" smtClean="0">
                <a:solidFill>
                  <a:schemeClr val="tx1"/>
                </a:solidFill>
              </a:rPr>
              <a:t>Gather </a:t>
            </a:r>
            <a:r>
              <a:rPr lang="en-US" dirty="0">
                <a:solidFill>
                  <a:schemeClr val="tx1"/>
                </a:solidFill>
              </a:rPr>
              <a:t>all relevant facts surrounding work </a:t>
            </a:r>
            <a:r>
              <a:rPr lang="en-US" dirty="0" smtClean="0">
                <a:solidFill>
                  <a:schemeClr val="tx1"/>
                </a:solidFill>
              </a:rPr>
              <a:t>injury</a:t>
            </a:r>
          </a:p>
          <a:p>
            <a:pPr lvl="1">
              <a:spcBef>
                <a:spcPts val="324"/>
              </a:spcBef>
              <a:defRPr/>
            </a:pPr>
            <a:r>
              <a:rPr lang="en-US" dirty="0">
                <a:solidFill>
                  <a:schemeClr val="tx1"/>
                </a:solidFill>
              </a:rPr>
              <a:t>P</a:t>
            </a:r>
            <a:r>
              <a:rPr lang="en-US" dirty="0" smtClean="0">
                <a:solidFill>
                  <a:schemeClr val="tx1"/>
                </a:solidFill>
              </a:rPr>
              <a:t>romptly </a:t>
            </a:r>
            <a:r>
              <a:rPr lang="en-US" dirty="0">
                <a:solidFill>
                  <a:schemeClr val="tx1"/>
                </a:solidFill>
              </a:rPr>
              <a:t>report injury using carrier’s preferred method</a:t>
            </a:r>
          </a:p>
          <a:p>
            <a:pPr lvl="2">
              <a:buFont typeface="Courier New" pitchFamily="49" charset="0"/>
              <a:buChar char="o"/>
              <a:defRPr/>
            </a:pPr>
            <a:r>
              <a:rPr lang="en-US" sz="1800" dirty="0">
                <a:solidFill>
                  <a:schemeClr val="tx1"/>
                </a:solidFill>
              </a:rPr>
              <a:t>Carrier is responsible for reporting injury to Commission</a:t>
            </a:r>
            <a:r>
              <a:rPr lang="en-US" sz="2200" dirty="0">
                <a:solidFill>
                  <a:schemeClr val="tx1"/>
                </a:solidFill>
              </a:rPr>
              <a:t> </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20</a:t>
            </a:fld>
            <a:endParaRPr lang="en-US" dirty="0"/>
          </a:p>
        </p:txBody>
      </p:sp>
    </p:spTree>
    <p:extLst>
      <p:ext uri="{BB962C8B-B14F-4D97-AF65-F5344CB8AC3E}">
        <p14:creationId xmlns:p14="http://schemas.microsoft.com/office/powerpoint/2010/main" val="2687195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Savers</a:t>
            </a:r>
            <a:endParaRPr lang="en-US" dirty="0"/>
          </a:p>
        </p:txBody>
      </p:sp>
      <p:sp>
        <p:nvSpPr>
          <p:cNvPr id="3" name="Content Placeholder 2"/>
          <p:cNvSpPr>
            <a:spLocks noGrp="1"/>
          </p:cNvSpPr>
          <p:nvPr>
            <p:ph idx="1"/>
          </p:nvPr>
        </p:nvSpPr>
        <p:spPr>
          <a:xfrm>
            <a:off x="373311" y="1482754"/>
            <a:ext cx="8229600" cy="4525963"/>
          </a:xfrm>
        </p:spPr>
        <p:txBody>
          <a:bodyPr>
            <a:normAutofit/>
          </a:bodyPr>
          <a:lstStyle/>
          <a:p>
            <a:pPr marL="0" indent="0">
              <a:buNone/>
              <a:defRPr/>
            </a:pPr>
            <a:r>
              <a:rPr lang="en-US" dirty="0">
                <a:solidFill>
                  <a:srgbClr val="000066"/>
                </a:solidFill>
              </a:rPr>
              <a:t>Employers are sometimes unaware of steps they can take to reduce injuries and </a:t>
            </a:r>
            <a:r>
              <a:rPr lang="en-US" dirty="0" smtClean="0">
                <a:solidFill>
                  <a:srgbClr val="000066"/>
                </a:solidFill>
              </a:rPr>
              <a:t>costs:</a:t>
            </a:r>
          </a:p>
          <a:p>
            <a:pPr marL="609600" indent="-609600">
              <a:defRPr/>
            </a:pPr>
            <a:endParaRPr lang="en-US" sz="2200" b="0" dirty="0" smtClean="0">
              <a:solidFill>
                <a:schemeClr val="tx1"/>
              </a:solidFill>
            </a:endParaRPr>
          </a:p>
          <a:p>
            <a:pPr marL="609600" indent="-609600">
              <a:defRPr/>
            </a:pPr>
            <a:r>
              <a:rPr lang="en-US" sz="2200" b="0" dirty="0" smtClean="0">
                <a:solidFill>
                  <a:schemeClr val="tx1"/>
                </a:solidFill>
              </a:rPr>
              <a:t>Provide </a:t>
            </a:r>
            <a:r>
              <a:rPr lang="en-US" sz="2200" b="0" dirty="0">
                <a:solidFill>
                  <a:schemeClr val="tx1"/>
                </a:solidFill>
              </a:rPr>
              <a:t>training</a:t>
            </a:r>
          </a:p>
          <a:p>
            <a:pPr marL="609600" indent="-609600">
              <a:defRPr/>
            </a:pPr>
            <a:r>
              <a:rPr lang="en-US" sz="2200" b="0" dirty="0">
                <a:solidFill>
                  <a:schemeClr val="tx1"/>
                </a:solidFill>
              </a:rPr>
              <a:t>Workplace safety</a:t>
            </a:r>
          </a:p>
          <a:p>
            <a:pPr marL="609600" indent="-609600">
              <a:defRPr/>
            </a:pPr>
            <a:r>
              <a:rPr lang="en-US" sz="2200" b="0" dirty="0">
                <a:solidFill>
                  <a:schemeClr val="tx1"/>
                </a:solidFill>
              </a:rPr>
              <a:t>Provide </a:t>
            </a:r>
            <a:r>
              <a:rPr lang="en-US" sz="2200" b="0" dirty="0" smtClean="0">
                <a:solidFill>
                  <a:schemeClr val="tx1"/>
                </a:solidFill>
              </a:rPr>
              <a:t>Return-to-Work program</a:t>
            </a:r>
            <a:endParaRPr lang="en-US" sz="2200" b="0" dirty="0">
              <a:solidFill>
                <a:schemeClr val="tx1"/>
              </a:solidFill>
            </a:endParaRPr>
          </a:p>
          <a:p>
            <a:pPr marL="609600" indent="-609600">
              <a:defRPr/>
            </a:pPr>
            <a:r>
              <a:rPr lang="en-US" sz="2200" b="0" dirty="0">
                <a:solidFill>
                  <a:schemeClr val="tx1"/>
                </a:solidFill>
              </a:rPr>
              <a:t>Support health and wellness </a:t>
            </a:r>
            <a:r>
              <a:rPr lang="en-US" sz="2200" b="0" dirty="0" smtClean="0">
                <a:solidFill>
                  <a:schemeClr val="tx1"/>
                </a:solidFill>
              </a:rPr>
              <a:t>efforts for employees</a:t>
            </a:r>
            <a:endParaRPr lang="en-US" sz="2200" b="0" dirty="0">
              <a:solidFill>
                <a:schemeClr val="tx1"/>
              </a:solidFill>
            </a:endParaRPr>
          </a:p>
          <a:p>
            <a:pPr marL="609600" indent="-609600">
              <a:defRPr/>
            </a:pPr>
            <a:r>
              <a:rPr lang="en-US" sz="2200" b="0" dirty="0">
                <a:solidFill>
                  <a:schemeClr val="tx1"/>
                </a:solidFill>
              </a:rPr>
              <a:t>Avoid </a:t>
            </a:r>
            <a:r>
              <a:rPr lang="en-US" sz="2200" b="0" dirty="0" smtClean="0">
                <a:solidFill>
                  <a:schemeClr val="tx1"/>
                </a:solidFill>
              </a:rPr>
              <a:t>overtime if possible</a:t>
            </a:r>
            <a:endParaRPr lang="en-US" sz="2200" b="0" dirty="0">
              <a:solidFill>
                <a:schemeClr val="tx1"/>
              </a:solidFill>
            </a:endParaRPr>
          </a:p>
          <a:p>
            <a:pPr marL="609600" indent="-609600">
              <a:defRPr/>
            </a:pPr>
            <a:r>
              <a:rPr lang="en-US" sz="2200" b="0" dirty="0" smtClean="0">
                <a:solidFill>
                  <a:schemeClr val="tx1"/>
                </a:solidFill>
              </a:rPr>
              <a:t>Promote and incentivize a drug </a:t>
            </a:r>
            <a:r>
              <a:rPr lang="en-US" sz="2200" b="0" dirty="0">
                <a:solidFill>
                  <a:schemeClr val="tx1"/>
                </a:solidFill>
              </a:rPr>
              <a:t>free workplace</a:t>
            </a:r>
          </a:p>
          <a:p>
            <a:pPr marL="609600" indent="-609600">
              <a:defRPr/>
            </a:pPr>
            <a:r>
              <a:rPr lang="en-US" sz="2200" b="0" dirty="0">
                <a:solidFill>
                  <a:schemeClr val="tx1"/>
                </a:solidFill>
              </a:rPr>
              <a:t>Learn from prior injuries</a:t>
            </a:r>
          </a:p>
          <a:p>
            <a:pPr marL="609600" indent="-609600">
              <a:defRPr/>
            </a:pPr>
            <a:r>
              <a:rPr lang="en-US" sz="2200" b="0" dirty="0" smtClean="0">
                <a:solidFill>
                  <a:schemeClr val="tx1"/>
                </a:solidFill>
              </a:rPr>
              <a:t>Know </a:t>
            </a:r>
            <a:r>
              <a:rPr lang="en-US" sz="2200" b="0" dirty="0">
                <a:solidFill>
                  <a:schemeClr val="tx1"/>
                </a:solidFill>
              </a:rPr>
              <a:t>coverage obligations and legal duties</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21</a:t>
            </a:fld>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43869" y="4022015"/>
            <a:ext cx="2042931" cy="222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548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Prevention</a:t>
            </a:r>
            <a:endParaRPr lang="en-US" dirty="0"/>
          </a:p>
        </p:txBody>
      </p:sp>
      <p:sp>
        <p:nvSpPr>
          <p:cNvPr id="3" name="Content Placeholder 2"/>
          <p:cNvSpPr>
            <a:spLocks noGrp="1"/>
          </p:cNvSpPr>
          <p:nvPr>
            <p:ph idx="1"/>
          </p:nvPr>
        </p:nvSpPr>
        <p:spPr/>
        <p:txBody>
          <a:bodyPr/>
          <a:lstStyle/>
          <a:p>
            <a:r>
              <a:rPr lang="en-US" u="sng" dirty="0" smtClean="0"/>
              <a:t>Safety First!</a:t>
            </a:r>
          </a:p>
          <a:p>
            <a:endParaRPr lang="en-US" u="sng" dirty="0"/>
          </a:p>
          <a:p>
            <a:r>
              <a:rPr lang="en-US" dirty="0" smtClean="0"/>
              <a:t>Prevention is the best way to reduce claims</a:t>
            </a:r>
          </a:p>
          <a:p>
            <a:pPr lvl="1"/>
            <a:r>
              <a:rPr lang="en-US" dirty="0" smtClean="0"/>
              <a:t>Identify and eliminate workplace hazards</a:t>
            </a:r>
          </a:p>
          <a:p>
            <a:pPr lvl="1"/>
            <a:r>
              <a:rPr lang="en-US" dirty="0" smtClean="0"/>
              <a:t>Provide personal protective equipment</a:t>
            </a:r>
          </a:p>
          <a:p>
            <a:pPr lvl="1"/>
            <a:r>
              <a:rPr lang="en-US" dirty="0" smtClean="0"/>
              <a:t>Identify training needs, train and reinforce training</a:t>
            </a:r>
          </a:p>
          <a:p>
            <a:pPr lvl="1"/>
            <a:r>
              <a:rPr lang="en-US" dirty="0" smtClean="0"/>
              <a:t>Review work injuries to identify hazards and causes and eliminate both</a:t>
            </a:r>
          </a:p>
          <a:p>
            <a:pPr lvl="1"/>
            <a:r>
              <a:rPr lang="en-US" dirty="0" smtClean="0"/>
              <a:t>Encourage employees to identify and eliminate workplace hazards</a:t>
            </a:r>
          </a:p>
          <a:p>
            <a:pPr lvl="1"/>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22</a:t>
            </a:fld>
            <a:endParaRPr lang="en-US" dirty="0"/>
          </a:p>
        </p:txBody>
      </p:sp>
      <p:pic>
        <p:nvPicPr>
          <p:cNvPr id="512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30216" y="4915925"/>
            <a:ext cx="2828925" cy="133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454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Safety</a:t>
            </a:r>
            <a:endParaRPr lang="en-US" dirty="0"/>
          </a:p>
        </p:txBody>
      </p:sp>
      <p:sp>
        <p:nvSpPr>
          <p:cNvPr id="3" name="Content Placeholder 2"/>
          <p:cNvSpPr>
            <a:spLocks noGrp="1"/>
          </p:cNvSpPr>
          <p:nvPr>
            <p:ph idx="1"/>
          </p:nvPr>
        </p:nvSpPr>
        <p:spPr>
          <a:xfrm>
            <a:off x="139799" y="2613154"/>
            <a:ext cx="8229600" cy="4525963"/>
          </a:xfrm>
        </p:spPr>
        <p:txBody>
          <a:bodyPr/>
          <a:lstStyle/>
          <a:p>
            <a:pPr marL="0" indent="0">
              <a:buNone/>
            </a:pPr>
            <a:r>
              <a:rPr lang="en-US" dirty="0">
                <a:solidFill>
                  <a:srgbClr val="000066"/>
                </a:solidFill>
              </a:rPr>
              <a:t>Accidents occur but most are </a:t>
            </a:r>
            <a:r>
              <a:rPr lang="en-US" dirty="0" smtClean="0">
                <a:solidFill>
                  <a:srgbClr val="000066"/>
                </a:solidFill>
              </a:rPr>
              <a:t>preventable</a:t>
            </a:r>
          </a:p>
          <a:p>
            <a:pPr marL="0" indent="0">
              <a:buNone/>
            </a:pPr>
            <a:endParaRPr lang="en-US" sz="2400" dirty="0">
              <a:solidFill>
                <a:srgbClr val="000066"/>
              </a:solidFill>
            </a:endParaRPr>
          </a:p>
          <a:p>
            <a:pPr marL="990600" lvl="1" indent="-533400"/>
            <a:r>
              <a:rPr lang="en-US" dirty="0">
                <a:solidFill>
                  <a:schemeClr val="tx1"/>
                </a:solidFill>
              </a:rPr>
              <a:t>Make workplace safety a </a:t>
            </a:r>
            <a:r>
              <a:rPr lang="en-US" u="sng" dirty="0">
                <a:solidFill>
                  <a:schemeClr val="tx1"/>
                </a:solidFill>
              </a:rPr>
              <a:t>priority</a:t>
            </a:r>
          </a:p>
          <a:p>
            <a:pPr marL="1390650" lvl="2" indent="-533400"/>
            <a:r>
              <a:rPr lang="en-US" dirty="0">
                <a:solidFill>
                  <a:schemeClr val="tx1"/>
                </a:solidFill>
              </a:rPr>
              <a:t>High hazard business should make it higher priority</a:t>
            </a:r>
          </a:p>
          <a:p>
            <a:pPr marL="990600" lvl="1" indent="-533400"/>
            <a:r>
              <a:rPr lang="en-US" dirty="0" smtClean="0">
                <a:solidFill>
                  <a:schemeClr val="tx1"/>
                </a:solidFill>
              </a:rPr>
              <a:t>Provide </a:t>
            </a:r>
            <a:r>
              <a:rPr lang="en-US" dirty="0">
                <a:solidFill>
                  <a:schemeClr val="tx1"/>
                </a:solidFill>
              </a:rPr>
              <a:t>workplace safety training where needed</a:t>
            </a:r>
          </a:p>
          <a:p>
            <a:pPr marL="990600" lvl="1" indent="-533400"/>
            <a:r>
              <a:rPr lang="en-US" dirty="0">
                <a:solidFill>
                  <a:schemeClr val="tx1"/>
                </a:solidFill>
              </a:rPr>
              <a:t>Monitor and enforce safety practices</a:t>
            </a:r>
          </a:p>
          <a:p>
            <a:pPr marL="990600" lvl="1" indent="-533400"/>
            <a:r>
              <a:rPr lang="en-US" dirty="0">
                <a:solidFill>
                  <a:schemeClr val="tx1"/>
                </a:solidFill>
              </a:rPr>
              <a:t>Claims that occur where enforced safety rules were not followed can be denied</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23</a:t>
            </a:fld>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24758" y="1338130"/>
            <a:ext cx="2062042"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623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446">
            <a:off x="2961002" y="4588006"/>
            <a:ext cx="2970718" cy="218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Return to Work</a:t>
            </a:r>
            <a:endParaRPr lang="en-US" dirty="0"/>
          </a:p>
        </p:txBody>
      </p:sp>
      <p:sp>
        <p:nvSpPr>
          <p:cNvPr id="3" name="Content Placeholder 2"/>
          <p:cNvSpPr>
            <a:spLocks noGrp="1"/>
          </p:cNvSpPr>
          <p:nvPr>
            <p:ph sz="half" idx="1"/>
          </p:nvPr>
        </p:nvSpPr>
        <p:spPr>
          <a:xfrm>
            <a:off x="243068" y="1349706"/>
            <a:ext cx="8443732" cy="3750198"/>
          </a:xfrm>
        </p:spPr>
        <p:txBody>
          <a:bodyPr>
            <a:normAutofit/>
          </a:bodyPr>
          <a:lstStyle/>
          <a:p>
            <a:pPr marL="609600" indent="-609600">
              <a:lnSpc>
                <a:spcPct val="80000"/>
              </a:lnSpc>
            </a:pPr>
            <a:r>
              <a:rPr lang="en-US" dirty="0">
                <a:solidFill>
                  <a:srgbClr val="000066"/>
                </a:solidFill>
              </a:rPr>
              <a:t>Create a “Return-to-Work” </a:t>
            </a:r>
            <a:r>
              <a:rPr lang="en-US" dirty="0" smtClean="0">
                <a:solidFill>
                  <a:srgbClr val="000066"/>
                </a:solidFill>
              </a:rPr>
              <a:t>program</a:t>
            </a:r>
            <a:endParaRPr lang="en-US" dirty="0">
              <a:solidFill>
                <a:srgbClr val="000066"/>
              </a:solidFill>
            </a:endParaRPr>
          </a:p>
          <a:p>
            <a:pPr marL="990600" lvl="1" indent="-533400">
              <a:lnSpc>
                <a:spcPct val="80000"/>
              </a:lnSpc>
            </a:pPr>
            <a:r>
              <a:rPr lang="en-US" dirty="0">
                <a:solidFill>
                  <a:schemeClr val="tx1"/>
                </a:solidFill>
              </a:rPr>
              <a:t>Can reduce policy cost and earn premium credit</a:t>
            </a:r>
          </a:p>
          <a:p>
            <a:pPr marL="990600" lvl="1" indent="-533400">
              <a:lnSpc>
                <a:spcPct val="80000"/>
              </a:lnSpc>
              <a:buNone/>
            </a:pPr>
            <a:endParaRPr lang="en-US" sz="2000" dirty="0" smtClean="0">
              <a:solidFill>
                <a:srgbClr val="000066"/>
              </a:solidFill>
            </a:endParaRPr>
          </a:p>
          <a:p>
            <a:pPr marL="990600" lvl="1" indent="-533400">
              <a:lnSpc>
                <a:spcPct val="80000"/>
              </a:lnSpc>
              <a:buNone/>
            </a:pPr>
            <a:endParaRPr lang="en-US" sz="2000" dirty="0">
              <a:solidFill>
                <a:srgbClr val="000066"/>
              </a:solidFill>
            </a:endParaRPr>
          </a:p>
          <a:p>
            <a:pPr marL="609600" indent="-609600">
              <a:lnSpc>
                <a:spcPct val="80000"/>
              </a:lnSpc>
            </a:pPr>
            <a:r>
              <a:rPr lang="en-US" dirty="0">
                <a:solidFill>
                  <a:srgbClr val="000066"/>
                </a:solidFill>
              </a:rPr>
              <a:t>In the event of work injury, an employee’s return to work sooner </a:t>
            </a:r>
            <a:r>
              <a:rPr lang="en-US" i="1" dirty="0">
                <a:solidFill>
                  <a:srgbClr val="000066"/>
                </a:solidFill>
              </a:rPr>
              <a:t>reduces</a:t>
            </a:r>
            <a:r>
              <a:rPr lang="en-US" dirty="0">
                <a:solidFill>
                  <a:srgbClr val="000066"/>
                </a:solidFill>
              </a:rPr>
              <a:t> claim </a:t>
            </a:r>
            <a:r>
              <a:rPr lang="en-US" dirty="0" smtClean="0">
                <a:solidFill>
                  <a:srgbClr val="000066"/>
                </a:solidFill>
              </a:rPr>
              <a:t>costs</a:t>
            </a:r>
          </a:p>
          <a:p>
            <a:pPr marL="0" indent="0">
              <a:lnSpc>
                <a:spcPct val="80000"/>
              </a:lnSpc>
              <a:buNone/>
            </a:pPr>
            <a:endParaRPr lang="en-US" sz="2400" dirty="0">
              <a:solidFill>
                <a:srgbClr val="000066"/>
              </a:solidFill>
            </a:endParaRPr>
          </a:p>
          <a:p>
            <a:pPr marL="990600" lvl="1" indent="-533400">
              <a:lnSpc>
                <a:spcPct val="80000"/>
              </a:lnSpc>
            </a:pPr>
            <a:r>
              <a:rPr lang="en-US" dirty="0">
                <a:solidFill>
                  <a:schemeClr val="tx1"/>
                </a:solidFill>
              </a:rPr>
              <a:t>Do not require full duty, without restrictions</a:t>
            </a:r>
          </a:p>
          <a:p>
            <a:pPr marL="990600" lvl="1" indent="-533400">
              <a:lnSpc>
                <a:spcPct val="80000"/>
              </a:lnSpc>
            </a:pPr>
            <a:r>
              <a:rPr lang="en-US" dirty="0">
                <a:solidFill>
                  <a:schemeClr val="tx1"/>
                </a:solidFill>
              </a:rPr>
              <a:t>Offer light duty work for employee with limitations</a:t>
            </a:r>
          </a:p>
          <a:p>
            <a:pPr marL="990600" lvl="1" indent="-533400">
              <a:lnSpc>
                <a:spcPct val="80000"/>
              </a:lnSpc>
            </a:pPr>
            <a:r>
              <a:rPr lang="en-US" dirty="0">
                <a:solidFill>
                  <a:schemeClr val="tx1"/>
                </a:solidFill>
              </a:rPr>
              <a:t>Return to work reduces indemnity pay out</a:t>
            </a:r>
          </a:p>
          <a:p>
            <a:pPr marL="990600" lvl="1" indent="-533400">
              <a:lnSpc>
                <a:spcPct val="80000"/>
              </a:lnSpc>
            </a:pPr>
            <a:r>
              <a:rPr lang="en-US" dirty="0" smtClean="0">
                <a:solidFill>
                  <a:schemeClr val="tx1"/>
                </a:solidFill>
              </a:rPr>
              <a:t>Studies </a:t>
            </a:r>
            <a:r>
              <a:rPr lang="en-US" dirty="0">
                <a:solidFill>
                  <a:schemeClr val="tx1"/>
                </a:solidFill>
              </a:rPr>
              <a:t>indicate - the longer a worker is out of work the more likely it is they will </a:t>
            </a:r>
            <a:r>
              <a:rPr lang="en-US" b="1" i="1" dirty="0">
                <a:solidFill>
                  <a:schemeClr val="tx1"/>
                </a:solidFill>
              </a:rPr>
              <a:t>never</a:t>
            </a:r>
            <a:r>
              <a:rPr lang="en-US" b="1" dirty="0">
                <a:solidFill>
                  <a:schemeClr val="tx1"/>
                </a:solidFill>
              </a:rPr>
              <a:t> </a:t>
            </a:r>
            <a:r>
              <a:rPr lang="en-US" dirty="0">
                <a:solidFill>
                  <a:schemeClr val="tx1"/>
                </a:solidFill>
              </a:rPr>
              <a:t>return to work</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24</a:t>
            </a:fld>
            <a:endParaRPr lang="en-US" dirty="0"/>
          </a:p>
        </p:txBody>
      </p:sp>
    </p:spTree>
    <p:extLst>
      <p:ext uri="{BB962C8B-B14F-4D97-AF65-F5344CB8AC3E}">
        <p14:creationId xmlns:p14="http://schemas.microsoft.com/office/powerpoint/2010/main" val="988638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Work</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25</a:t>
            </a:fld>
            <a:endParaRPr lang="en-US" dirty="0"/>
          </a:p>
        </p:txBody>
      </p:sp>
      <p:sp>
        <p:nvSpPr>
          <p:cNvPr id="5" name="Content Placeholder 2"/>
          <p:cNvSpPr>
            <a:spLocks noGrp="1"/>
          </p:cNvSpPr>
          <p:nvPr>
            <p:ph idx="1"/>
          </p:nvPr>
        </p:nvSpPr>
        <p:spPr/>
        <p:txBody>
          <a:bodyPr>
            <a:normAutofit fontScale="77500" lnSpcReduction="20000"/>
          </a:bodyPr>
          <a:lstStyle/>
          <a:p>
            <a:pPr marL="0" indent="0">
              <a:buNone/>
            </a:pPr>
            <a:r>
              <a:rPr lang="en-US" sz="3300" dirty="0" smtClean="0"/>
              <a:t>Consider this…</a:t>
            </a:r>
          </a:p>
          <a:p>
            <a:pPr marL="0" indent="0">
              <a:buNone/>
            </a:pPr>
            <a:endParaRPr lang="en-US" sz="2600" b="0" dirty="0">
              <a:solidFill>
                <a:srgbClr val="404040"/>
              </a:solidFill>
            </a:endParaRPr>
          </a:p>
          <a:p>
            <a:pPr lvl="1"/>
            <a:r>
              <a:rPr lang="en-US" sz="2600" dirty="0"/>
              <a:t>An employee off work more than 6 months has less than a 50% chance of ever returning to work!</a:t>
            </a:r>
          </a:p>
          <a:p>
            <a:pPr lvl="1"/>
            <a:endParaRPr lang="en-US" sz="2600" dirty="0"/>
          </a:p>
          <a:p>
            <a:pPr lvl="1"/>
            <a:r>
              <a:rPr lang="en-US" sz="2600" dirty="0"/>
              <a:t>From the Florida Partnership for Safety and Health with a grant from the Public Entity Risk Institute:</a:t>
            </a:r>
          </a:p>
          <a:p>
            <a:pPr lvl="1"/>
            <a:endParaRPr lang="en-US" sz="2600" dirty="0"/>
          </a:p>
          <a:p>
            <a:pPr marL="457200" lvl="1" indent="0">
              <a:buNone/>
            </a:pPr>
            <a:r>
              <a:rPr lang="en-US" sz="2600" dirty="0"/>
              <a:t>	</a:t>
            </a:r>
            <a:r>
              <a:rPr lang="en-US" sz="2600" dirty="0" smtClean="0"/>
              <a:t>“…</a:t>
            </a:r>
            <a:r>
              <a:rPr lang="en-US" sz="2600" dirty="0"/>
              <a:t>after six weeks of disability there is only a 50% chance that 			injured workers will return to work.  When disabled for a full year, 		there is only a 1% to 2% chance that injured workers will ever return 	</a:t>
            </a:r>
            <a:r>
              <a:rPr lang="en-US" sz="2600" dirty="0" smtClean="0"/>
              <a:t>to </a:t>
            </a:r>
            <a:r>
              <a:rPr lang="en-US" sz="2600" dirty="0"/>
              <a:t>work.”</a:t>
            </a:r>
          </a:p>
          <a:p>
            <a:pPr marL="457200" lvl="1" indent="0">
              <a:buNone/>
            </a:pPr>
            <a:endParaRPr lang="en-US" dirty="0" smtClean="0"/>
          </a:p>
          <a:p>
            <a:pPr marL="457200" lvl="1" indent="0">
              <a:buNone/>
            </a:pPr>
            <a:endParaRPr lang="en-US" dirty="0" smtClean="0">
              <a:hlinkClick r:id=""/>
            </a:endParaRPr>
          </a:p>
          <a:p>
            <a:pPr marL="457200" lvl="1" indent="0">
              <a:buNone/>
            </a:pPr>
            <a:r>
              <a:rPr lang="en-US" dirty="0" smtClean="0">
                <a:hlinkClick r:id=""/>
              </a:rPr>
              <a:t>www.riskinstitute.org/peri/images/file/Chapter8overcomingorganizationalresistance</a:t>
            </a:r>
            <a:endParaRPr lang="en-US" dirty="0" smtClean="0"/>
          </a:p>
          <a:p>
            <a:pPr marL="457200" lvl="1" indent="0">
              <a:buNone/>
            </a:pPr>
            <a:endParaRPr lang="en-US" dirty="0"/>
          </a:p>
          <a:p>
            <a:pPr marL="457200" lvl="1" indent="0">
              <a:buNone/>
            </a:pPr>
            <a:r>
              <a:rPr lang="en-US" dirty="0" smtClean="0"/>
              <a:t>	</a:t>
            </a:r>
            <a:endParaRPr lang="en-US" dirty="0"/>
          </a:p>
        </p:txBody>
      </p:sp>
    </p:spTree>
    <p:extLst>
      <p:ext uri="{BB962C8B-B14F-4D97-AF65-F5344CB8AC3E}">
        <p14:creationId xmlns:p14="http://schemas.microsoft.com/office/powerpoint/2010/main" val="3635282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25164" y="4109013"/>
            <a:ext cx="2534855" cy="224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a:xfrm>
            <a:off x="561372" y="1535055"/>
            <a:ext cx="8229600" cy="4525963"/>
          </a:xfrm>
        </p:spPr>
        <p:txBody>
          <a:bodyPr>
            <a:normAutofit/>
          </a:bodyPr>
          <a:lstStyle/>
          <a:p>
            <a:pPr marL="0" indent="0">
              <a:buNone/>
            </a:pPr>
            <a:r>
              <a:rPr lang="en-US" sz="2000" dirty="0">
                <a:solidFill>
                  <a:srgbClr val="404040"/>
                </a:solidFill>
              </a:rPr>
              <a:t>“Complicating the recovery process are psychological components to injuries.  Workers who remain on disability are subject to a condition called “disability syndrome,” which causes them to be unable to return to work even when it is medically feasible.  This condition can happen when their ability to be productive is taken away and they sink into depression to go along with the physical pain from the injuries.  With such a condition, workers tend to magnify the physical pain until it becomes an immovable obstacle to returning them to work</a:t>
            </a:r>
            <a:r>
              <a:rPr lang="en-US" sz="2000" dirty="0" smtClean="0">
                <a:solidFill>
                  <a:srgbClr val="404040"/>
                </a:solidFill>
              </a:rPr>
              <a:t>.”</a:t>
            </a:r>
            <a:r>
              <a:rPr lang="en-US" sz="1800" i="1" dirty="0" smtClean="0"/>
              <a:t>	-</a:t>
            </a:r>
            <a:r>
              <a:rPr lang="en-US" sz="1200" i="1" dirty="0" smtClean="0"/>
              <a:t>Kirk Hansen, </a:t>
            </a:r>
            <a:r>
              <a:rPr lang="en-US" sz="1200" i="1" dirty="0"/>
              <a:t>Florida Partnership for Safety and Health</a:t>
            </a:r>
            <a:endParaRPr lang="en-US" sz="1200" b="0" i="1"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26</a:t>
            </a:fld>
            <a:endParaRPr lang="en-US" dirty="0"/>
          </a:p>
        </p:txBody>
      </p:sp>
    </p:spTree>
    <p:extLst>
      <p:ext uri="{BB962C8B-B14F-4D97-AF65-F5344CB8AC3E}">
        <p14:creationId xmlns:p14="http://schemas.microsoft.com/office/powerpoint/2010/main" val="594294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091915"/>
            <a:ext cx="7339584" cy="2308324"/>
          </a:xfrm>
          <a:prstGeom prst="rect">
            <a:avLst/>
          </a:prstGeom>
          <a:noFill/>
        </p:spPr>
        <p:txBody>
          <a:bodyPr wrap="square" rtlCol="0">
            <a:spAutoFit/>
          </a:bodyPr>
          <a:lstStyle/>
          <a:p>
            <a:pPr algn="ctr"/>
            <a:r>
              <a:rPr lang="en-US" sz="4800" b="1" dirty="0" smtClean="0">
                <a:solidFill>
                  <a:srgbClr val="1E3063"/>
                </a:solidFill>
                <a:latin typeface="+mj-lt"/>
              </a:rPr>
              <a:t>Virginia</a:t>
            </a:r>
          </a:p>
          <a:p>
            <a:pPr algn="ctr"/>
            <a:r>
              <a:rPr lang="en-US" sz="4800" b="1" dirty="0" smtClean="0">
                <a:solidFill>
                  <a:srgbClr val="1E3063"/>
                </a:solidFill>
                <a:latin typeface="+mj-lt"/>
              </a:rPr>
              <a:t>Workers’ Compensation</a:t>
            </a:r>
          </a:p>
          <a:p>
            <a:pPr algn="ctr"/>
            <a:r>
              <a:rPr lang="en-US" sz="4800" b="1" dirty="0" smtClean="0">
                <a:solidFill>
                  <a:srgbClr val="1E3063"/>
                </a:solidFill>
                <a:latin typeface="+mj-lt"/>
              </a:rPr>
              <a:t>Coverage Requirements</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27</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050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Requirements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28</a:t>
            </a:fld>
            <a:endParaRPr lang="en-US" dirty="0"/>
          </a:p>
        </p:txBody>
      </p:sp>
      <p:sp>
        <p:nvSpPr>
          <p:cNvPr id="7" name="Content Placeholder 2"/>
          <p:cNvSpPr>
            <a:spLocks noGrp="1"/>
          </p:cNvSpPr>
          <p:nvPr>
            <p:ph idx="1"/>
          </p:nvPr>
        </p:nvSpPr>
        <p:spPr>
          <a:xfrm>
            <a:off x="457200" y="1600200"/>
            <a:ext cx="8229600" cy="4525963"/>
          </a:xfrm>
        </p:spPr>
        <p:txBody>
          <a:bodyPr>
            <a:normAutofit/>
          </a:bodyPr>
          <a:lstStyle/>
          <a:p>
            <a:endParaRPr lang="en-US" dirty="0" smtClean="0"/>
          </a:p>
          <a:p>
            <a:endParaRPr lang="en-US" dirty="0"/>
          </a:p>
          <a:p>
            <a:r>
              <a:rPr lang="en-US" dirty="0" smtClean="0"/>
              <a:t>Virginia workers’ compensation coverage requirements are </a:t>
            </a:r>
            <a:r>
              <a:rPr lang="en-US" u="sng" dirty="0" smtClean="0"/>
              <a:t>complicated</a:t>
            </a:r>
          </a:p>
          <a:p>
            <a:pPr lvl="1"/>
            <a:r>
              <a:rPr lang="en-US" dirty="0" smtClean="0"/>
              <a:t>Not set out in one place in the law</a:t>
            </a:r>
          </a:p>
          <a:p>
            <a:pPr lvl="2"/>
            <a:r>
              <a:rPr lang="en-US" sz="2200" dirty="0" smtClean="0"/>
              <a:t>Definition § 65.2-101</a:t>
            </a:r>
          </a:p>
          <a:p>
            <a:pPr lvl="2"/>
            <a:r>
              <a:rPr lang="en-US" sz="2200" dirty="0" smtClean="0"/>
              <a:t>Presumption of acceptance of provisions of title; exemptions; notice and rejections § 65.2-300</a:t>
            </a:r>
          </a:p>
          <a:p>
            <a:pPr lvl="2"/>
            <a:r>
              <a:rPr lang="en-US" sz="2200" dirty="0" smtClean="0"/>
              <a:t>Statutory Employer § 65.2-302</a:t>
            </a:r>
          </a:p>
          <a:p>
            <a:pPr lvl="1"/>
            <a:endParaRPr lang="en-US" dirty="0" smtClean="0"/>
          </a:p>
          <a:p>
            <a:pPr lvl="1"/>
            <a:endParaRPr lang="en-US" dirty="0" smtClean="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4056863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Regularly In Service</a:t>
            </a:r>
            <a:endParaRPr lang="en-US" dirty="0"/>
          </a:p>
        </p:txBody>
      </p:sp>
      <p:sp>
        <p:nvSpPr>
          <p:cNvPr id="3" name="Content Placeholder 2"/>
          <p:cNvSpPr>
            <a:spLocks noGrp="1"/>
          </p:cNvSpPr>
          <p:nvPr>
            <p:ph idx="1"/>
          </p:nvPr>
        </p:nvSpPr>
        <p:spPr>
          <a:xfrm>
            <a:off x="548642" y="2697479"/>
            <a:ext cx="4429758" cy="3241085"/>
          </a:xfrm>
        </p:spPr>
        <p:txBody>
          <a:bodyPr>
            <a:normAutofit/>
          </a:bodyPr>
          <a:lstStyle/>
          <a:p>
            <a:r>
              <a:rPr lang="en-US" dirty="0" smtClean="0"/>
              <a:t>What does regularly in service</a:t>
            </a:r>
            <a:r>
              <a:rPr lang="en-US" dirty="0"/>
              <a:t> </a:t>
            </a:r>
            <a:r>
              <a:rPr lang="en-US" dirty="0" smtClean="0"/>
              <a:t>mean?</a:t>
            </a:r>
          </a:p>
          <a:p>
            <a:pPr marL="457200" lvl="1" indent="0">
              <a:buNone/>
            </a:pPr>
            <a:r>
              <a:rPr lang="en-US" dirty="0" smtClean="0">
                <a:solidFill>
                  <a:schemeClr val="tx1"/>
                </a:solidFill>
              </a:rPr>
              <a:t>The number of persons used to carry out the established mode of performing the work of the business is determinative, even though the work may be recurrent instead of constant.</a:t>
            </a:r>
          </a:p>
        </p:txBody>
      </p:sp>
      <p:sp>
        <p:nvSpPr>
          <p:cNvPr id="4" name="Slide Number Placeholder 3"/>
          <p:cNvSpPr>
            <a:spLocks noGrp="1"/>
          </p:cNvSpPr>
          <p:nvPr>
            <p:ph type="sldNum" sz="quarter" idx="4"/>
          </p:nvPr>
        </p:nvSpPr>
        <p:spPr/>
        <p:txBody>
          <a:bodyPr/>
          <a:lstStyle/>
          <a:p>
            <a:fld id="{75E7B1F5-70E4-8949-8B8B-293333D02E48}" type="slidenum">
              <a:rPr lang="en-US" smtClean="0"/>
              <a:pPr/>
              <a:t>29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265" y="2794656"/>
            <a:ext cx="3517640" cy="2951910"/>
          </a:xfrm>
          <a:prstGeom prst="rect">
            <a:avLst/>
          </a:prstGeom>
        </p:spPr>
      </p:pic>
      <p:sp>
        <p:nvSpPr>
          <p:cNvPr id="6" name="TextBox 5"/>
          <p:cNvSpPr txBox="1"/>
          <p:nvPr/>
        </p:nvSpPr>
        <p:spPr>
          <a:xfrm>
            <a:off x="396240" y="1633680"/>
            <a:ext cx="8290560" cy="1384995"/>
          </a:xfrm>
          <a:prstGeom prst="rect">
            <a:avLst/>
          </a:prstGeom>
          <a:noFill/>
        </p:spPr>
        <p:txBody>
          <a:bodyPr wrap="square" rtlCol="0">
            <a:spAutoFit/>
          </a:bodyPr>
          <a:lstStyle/>
          <a:p>
            <a:r>
              <a:rPr lang="en-US" sz="2800" b="1" dirty="0" smtClean="0">
                <a:solidFill>
                  <a:srgbClr val="1A2A59"/>
                </a:solidFill>
              </a:rPr>
              <a:t>Coverage is required for </a:t>
            </a:r>
            <a:r>
              <a:rPr lang="en-US" sz="2800" b="1" u="sng" dirty="0" smtClean="0">
                <a:solidFill>
                  <a:srgbClr val="1A2A59"/>
                </a:solidFill>
              </a:rPr>
              <a:t>more</a:t>
            </a:r>
            <a:r>
              <a:rPr lang="en-US" sz="2800" b="1" dirty="0" smtClean="0">
                <a:solidFill>
                  <a:srgbClr val="1A2A59"/>
                </a:solidFill>
              </a:rPr>
              <a:t> </a:t>
            </a:r>
            <a:r>
              <a:rPr lang="en-US" sz="2800" b="1" u="sng" dirty="0" smtClean="0">
                <a:solidFill>
                  <a:srgbClr val="1A2A59"/>
                </a:solidFill>
              </a:rPr>
              <a:t>than</a:t>
            </a:r>
            <a:r>
              <a:rPr lang="en-US" sz="2800" b="1" dirty="0" smtClean="0">
                <a:solidFill>
                  <a:srgbClr val="1A2A59"/>
                </a:solidFill>
              </a:rPr>
              <a:t> </a:t>
            </a:r>
            <a:r>
              <a:rPr lang="en-US" sz="2800" b="1" u="sng" dirty="0">
                <a:solidFill>
                  <a:srgbClr val="1A2A59"/>
                </a:solidFill>
              </a:rPr>
              <a:t>two</a:t>
            </a:r>
            <a:r>
              <a:rPr lang="en-US" sz="2800" b="1" dirty="0">
                <a:solidFill>
                  <a:srgbClr val="1A2A59"/>
                </a:solidFill>
              </a:rPr>
              <a:t> </a:t>
            </a:r>
            <a:r>
              <a:rPr lang="en-US" sz="2800" b="1" dirty="0" smtClean="0">
                <a:solidFill>
                  <a:srgbClr val="1A2A59"/>
                </a:solidFill>
              </a:rPr>
              <a:t>employees regularly in service </a:t>
            </a:r>
            <a:endParaRPr lang="en-US" sz="2200" b="1" dirty="0" smtClean="0">
              <a:solidFill>
                <a:srgbClr val="1A2A59"/>
              </a:solidFill>
            </a:endParaRPr>
          </a:p>
          <a:p>
            <a:r>
              <a:rPr lang="en-US" sz="2800" b="1" dirty="0" smtClean="0">
                <a:solidFill>
                  <a:srgbClr val="1A2A59"/>
                </a:solidFill>
              </a:rPr>
              <a:t> </a:t>
            </a:r>
            <a:endParaRPr lang="en-US" sz="2800" b="1" dirty="0">
              <a:solidFill>
                <a:srgbClr val="1A2A59"/>
              </a:solidFill>
            </a:endParaRPr>
          </a:p>
        </p:txBody>
      </p:sp>
    </p:spTree>
    <p:extLst>
      <p:ext uri="{BB962C8B-B14F-4D97-AF65-F5344CB8AC3E}">
        <p14:creationId xmlns:p14="http://schemas.microsoft.com/office/powerpoint/2010/main" val="2116875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96238" y="2107755"/>
            <a:ext cx="8290561" cy="4248595"/>
          </a:xfrm>
          <a:solidFill>
            <a:srgbClr val="FFFFFF"/>
          </a:solidFill>
          <a:ln>
            <a:noFill/>
          </a:ln>
        </p:spPr>
        <p:txBody>
          <a:bodyPr>
            <a:normAutofit/>
          </a:bodyPr>
          <a:lstStyle/>
          <a:p>
            <a:r>
              <a:rPr lang="en-US" dirty="0"/>
              <a:t>Prompt, but limited </a:t>
            </a:r>
            <a:r>
              <a:rPr lang="en-US" dirty="0" smtClean="0"/>
              <a:t>benefits:</a:t>
            </a:r>
          </a:p>
          <a:p>
            <a:pPr marL="0" indent="0">
              <a:buNone/>
            </a:pPr>
            <a:endParaRPr lang="en-US" dirty="0"/>
          </a:p>
          <a:p>
            <a:pPr lvl="1"/>
            <a:r>
              <a:rPr lang="en-US" sz="2200" dirty="0" smtClean="0"/>
              <a:t>Indemnity benefits</a:t>
            </a:r>
          </a:p>
          <a:p>
            <a:pPr marL="457200" lvl="1" indent="0">
              <a:buNone/>
            </a:pPr>
            <a:endParaRPr lang="en-US" sz="2200" dirty="0"/>
          </a:p>
          <a:p>
            <a:pPr lvl="1"/>
            <a:r>
              <a:rPr lang="en-US" sz="2200" dirty="0"/>
              <a:t>Lifetime medical </a:t>
            </a:r>
            <a:r>
              <a:rPr lang="en-US" sz="2200" dirty="0" smtClean="0"/>
              <a:t>benefits</a:t>
            </a:r>
          </a:p>
          <a:p>
            <a:pPr marL="457200" lvl="1" indent="0">
              <a:buNone/>
            </a:pPr>
            <a:endParaRPr lang="en-US" sz="2200" dirty="0"/>
          </a:p>
          <a:p>
            <a:pPr lvl="1"/>
            <a:r>
              <a:rPr lang="en-US" sz="2200" dirty="0"/>
              <a:t>Permanent disability </a:t>
            </a:r>
            <a:r>
              <a:rPr lang="en-US" sz="2200" dirty="0" smtClean="0"/>
              <a:t>benefits</a:t>
            </a:r>
          </a:p>
          <a:p>
            <a:pPr marL="457200" lvl="1" indent="0">
              <a:buNone/>
            </a:pPr>
            <a:endParaRPr lang="en-US" sz="2200" dirty="0"/>
          </a:p>
          <a:p>
            <a:pPr lvl="1"/>
            <a:r>
              <a:rPr lang="en-US" sz="2200" dirty="0"/>
              <a:t>Cost of living </a:t>
            </a:r>
            <a:r>
              <a:rPr lang="en-US" sz="2200" dirty="0" smtClean="0"/>
              <a:t>supplements</a:t>
            </a:r>
          </a:p>
          <a:p>
            <a:pPr lvl="1"/>
            <a:endParaRPr lang="en-US" dirty="0" smtClean="0"/>
          </a:p>
          <a:p>
            <a:pPr lvl="2"/>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a:t>
            </a:fld>
            <a:endParaRPr lang="en-US" dirty="0"/>
          </a:p>
        </p:txBody>
      </p:sp>
      <p:sp>
        <p:nvSpPr>
          <p:cNvPr id="2" name="TextBox 1"/>
          <p:cNvSpPr txBox="1"/>
          <p:nvPr/>
        </p:nvSpPr>
        <p:spPr>
          <a:xfrm>
            <a:off x="396239" y="1582361"/>
            <a:ext cx="8290560" cy="523220"/>
          </a:xfrm>
          <a:prstGeom prst="rect">
            <a:avLst/>
          </a:prstGeom>
          <a:noFill/>
        </p:spPr>
        <p:txBody>
          <a:bodyPr wrap="square" rtlCol="0">
            <a:spAutoFit/>
          </a:bodyPr>
          <a:lstStyle/>
          <a:p>
            <a:r>
              <a:rPr lang="en-US" sz="2800" b="1" u="sng" dirty="0" smtClean="0">
                <a:solidFill>
                  <a:srgbClr val="1A2A59"/>
                </a:solidFill>
              </a:rPr>
              <a:t>For Workers</a:t>
            </a:r>
            <a:r>
              <a:rPr lang="en-US" sz="2800" b="1" dirty="0" smtClean="0">
                <a:solidFill>
                  <a:srgbClr val="1A2A59"/>
                </a:solidFill>
              </a:rPr>
              <a:t>, workers’ compensation provides…</a:t>
            </a:r>
            <a:endParaRPr lang="en-US" sz="2800" b="1" dirty="0">
              <a:solidFill>
                <a:srgbClr val="1A2A59"/>
              </a:solidFill>
            </a:endParaRPr>
          </a:p>
        </p:txBody>
      </p:sp>
      <p:sp>
        <p:nvSpPr>
          <p:cNvPr id="7" name="Title 1"/>
          <p:cNvSpPr>
            <a:spLocks noGrp="1"/>
          </p:cNvSpPr>
          <p:nvPr>
            <p:ph type="title"/>
          </p:nvPr>
        </p:nvSpPr>
        <p:spPr/>
        <p:txBody>
          <a:bodyPr>
            <a:normAutofit/>
          </a:bodyPr>
          <a:lstStyle/>
          <a:p>
            <a:r>
              <a:rPr lang="en-US" dirty="0" smtClean="0"/>
              <a:t>Workers’ Compensation – Fundamentals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3" y="2518063"/>
            <a:ext cx="404812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219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Regularly in Service  cont.</a:t>
            </a:r>
            <a:endParaRPr lang="en-US" dirty="0"/>
          </a:p>
        </p:txBody>
      </p:sp>
      <p:sp>
        <p:nvSpPr>
          <p:cNvPr id="3" name="Content Placeholder 2"/>
          <p:cNvSpPr>
            <a:spLocks noGrp="1"/>
          </p:cNvSpPr>
          <p:nvPr>
            <p:ph idx="1"/>
          </p:nvPr>
        </p:nvSpPr>
        <p:spPr/>
        <p:txBody>
          <a:bodyPr>
            <a:normAutofit/>
          </a:bodyPr>
          <a:lstStyle/>
          <a:p>
            <a:r>
              <a:rPr lang="en-US" dirty="0" smtClean="0"/>
              <a:t>Status of the employer does not fluctuate</a:t>
            </a:r>
          </a:p>
          <a:p>
            <a:pPr marL="0" indent="0">
              <a:buNone/>
            </a:pPr>
            <a:endParaRPr lang="en-US" dirty="0" smtClean="0"/>
          </a:p>
          <a:p>
            <a:r>
              <a:rPr lang="en-US" dirty="0" smtClean="0"/>
              <a:t>Employer remain subject to the provisions of the act even if the number of his employees temporarily falls below three</a:t>
            </a:r>
          </a:p>
          <a:p>
            <a:endParaRPr lang="en-US" dirty="0"/>
          </a:p>
          <a:p>
            <a:r>
              <a:rPr lang="en-US" dirty="0" smtClean="0"/>
              <a:t>An </a:t>
            </a:r>
            <a:r>
              <a:rPr lang="en-US" dirty="0"/>
              <a:t>employer </a:t>
            </a:r>
            <a:r>
              <a:rPr lang="en-US" dirty="0" smtClean="0"/>
              <a:t>cannot oscillate </a:t>
            </a:r>
            <a:r>
              <a:rPr lang="en-US" dirty="0"/>
              <a:t>between coverage and exemption as his </a:t>
            </a:r>
            <a:r>
              <a:rPr lang="en-US" dirty="0" smtClean="0"/>
              <a:t>workforce exceeds </a:t>
            </a:r>
            <a:r>
              <a:rPr lang="en-US" dirty="0"/>
              <a:t>or falls below the minimum from time to </a:t>
            </a:r>
            <a:r>
              <a:rPr lang="en-US" dirty="0" smtClean="0"/>
              <a:t>time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30</a:t>
            </a:fld>
            <a:endParaRPr lang="en-US" dirty="0"/>
          </a:p>
        </p:txBody>
      </p:sp>
    </p:spTree>
    <p:extLst>
      <p:ext uri="{BB962C8B-B14F-4D97-AF65-F5344CB8AC3E}">
        <p14:creationId xmlns:p14="http://schemas.microsoft.com/office/powerpoint/2010/main" val="2965932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31</a:t>
            </a:fld>
            <a:endParaRPr lang="en-US" dirty="0"/>
          </a:p>
        </p:txBody>
      </p:sp>
      <p:sp>
        <p:nvSpPr>
          <p:cNvPr id="7" name="Content Placeholder 2"/>
          <p:cNvSpPr>
            <a:spLocks noGrp="1"/>
          </p:cNvSpPr>
          <p:nvPr>
            <p:ph idx="1"/>
          </p:nvPr>
        </p:nvSpPr>
        <p:spPr>
          <a:xfrm>
            <a:off x="457200" y="1438656"/>
            <a:ext cx="8229600" cy="4828032"/>
          </a:xfrm>
        </p:spPr>
        <p:txBody>
          <a:bodyPr>
            <a:normAutofit/>
          </a:bodyPr>
          <a:lstStyle/>
          <a:p>
            <a:r>
              <a:rPr lang="en-US" dirty="0" smtClean="0"/>
              <a:t>Employee is defined broadly in the law.  It includes:</a:t>
            </a:r>
            <a:endParaRPr lang="en-US" dirty="0"/>
          </a:p>
          <a:p>
            <a:pPr lvl="1"/>
            <a:r>
              <a:rPr lang="en-US" dirty="0" smtClean="0"/>
              <a:t>Every person in the service of another </a:t>
            </a:r>
          </a:p>
          <a:p>
            <a:pPr lvl="1"/>
            <a:r>
              <a:rPr lang="en-US" dirty="0" smtClean="0"/>
              <a:t>Any contract of hire, written or implied</a:t>
            </a:r>
          </a:p>
          <a:p>
            <a:pPr lvl="1"/>
            <a:r>
              <a:rPr lang="en-US" dirty="0" smtClean="0"/>
              <a:t>Minors, undocumented workers, apprentices and trainees</a:t>
            </a:r>
          </a:p>
          <a:p>
            <a:pPr lvl="1"/>
            <a:r>
              <a:rPr lang="en-US" dirty="0" smtClean="0"/>
              <a:t>Temporary, seasonal and part-time workers</a:t>
            </a:r>
          </a:p>
          <a:p>
            <a:pPr lvl="1"/>
            <a:r>
              <a:rPr lang="en-US" dirty="0"/>
              <a:t>Lawfully or unlawfully </a:t>
            </a:r>
            <a:r>
              <a:rPr lang="en-US" dirty="0" smtClean="0"/>
              <a:t>employed</a:t>
            </a:r>
          </a:p>
          <a:p>
            <a:pPr lvl="1"/>
            <a:r>
              <a:rPr lang="en-US" dirty="0" smtClean="0"/>
              <a:t>Family members</a:t>
            </a:r>
          </a:p>
          <a:p>
            <a:pPr lvl="1"/>
            <a:r>
              <a:rPr lang="en-US" dirty="0" smtClean="0"/>
              <a:t>Executive officers </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70967" y="3628102"/>
            <a:ext cx="4202679" cy="2638586"/>
          </a:xfrm>
          <a:prstGeom prst="rect">
            <a:avLst/>
          </a:prstGeom>
        </p:spPr>
      </p:pic>
    </p:spTree>
    <p:extLst>
      <p:ext uri="{BB962C8B-B14F-4D97-AF65-F5344CB8AC3E}">
        <p14:creationId xmlns:p14="http://schemas.microsoft.com/office/powerpoint/2010/main" val="3926808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 Executive Officers</a:t>
            </a:r>
            <a:endParaRPr lang="en-US" dirty="0"/>
          </a:p>
        </p:txBody>
      </p:sp>
      <p:sp>
        <p:nvSpPr>
          <p:cNvPr id="3" name="Content Placeholder 2"/>
          <p:cNvSpPr>
            <a:spLocks noGrp="1"/>
          </p:cNvSpPr>
          <p:nvPr>
            <p:ph idx="1"/>
          </p:nvPr>
        </p:nvSpPr>
        <p:spPr/>
        <p:txBody>
          <a:bodyPr/>
          <a:lstStyle/>
          <a:p>
            <a:r>
              <a:rPr lang="en-US" dirty="0"/>
              <a:t>“Executive officer means (</a:t>
            </a:r>
            <a:r>
              <a:rPr lang="en-US" dirty="0" err="1"/>
              <a:t>i</a:t>
            </a:r>
            <a:r>
              <a:rPr lang="en-US" dirty="0"/>
              <a:t>) the president, vice-president, secretary, treasurer or other officer, elected or appointed in accordance with the charter and bylaws of a corporation and </a:t>
            </a:r>
          </a:p>
          <a:p>
            <a:pPr marL="0" indent="0">
              <a:buNone/>
            </a:pPr>
            <a:r>
              <a:rPr lang="en-US" dirty="0"/>
              <a:t>    (ii) the managers elected or</a:t>
            </a:r>
          </a:p>
          <a:p>
            <a:pPr marL="0" indent="0">
              <a:buNone/>
            </a:pPr>
            <a:r>
              <a:rPr lang="en-US" dirty="0"/>
              <a:t>    appointed in accordance with</a:t>
            </a:r>
          </a:p>
          <a:p>
            <a:pPr marL="0" indent="0">
              <a:buNone/>
            </a:pPr>
            <a:r>
              <a:rPr lang="en-US" dirty="0"/>
              <a:t>    the articles of organization or </a:t>
            </a:r>
          </a:p>
          <a:p>
            <a:pPr marL="0" indent="0">
              <a:buNone/>
            </a:pPr>
            <a:r>
              <a:rPr lang="en-US" dirty="0"/>
              <a:t>    operation agreement of a limited</a:t>
            </a:r>
          </a:p>
          <a:p>
            <a:pPr marL="0" indent="0">
              <a:buNone/>
            </a:pPr>
            <a:r>
              <a:rPr lang="en-US" dirty="0"/>
              <a:t>    liability company.”</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331" y="3725693"/>
            <a:ext cx="2548647" cy="1916349"/>
          </a:xfrm>
          <a:prstGeom prst="rect">
            <a:avLst/>
          </a:prstGeom>
        </p:spPr>
      </p:pic>
    </p:spTree>
    <p:extLst>
      <p:ext uri="{BB962C8B-B14F-4D97-AF65-F5344CB8AC3E}">
        <p14:creationId xmlns:p14="http://schemas.microsoft.com/office/powerpoint/2010/main" val="1066423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Single Shareholder/Member</a:t>
            </a:r>
            <a:endParaRPr lang="en-US" dirty="0"/>
          </a:p>
        </p:txBody>
      </p:sp>
      <p:sp>
        <p:nvSpPr>
          <p:cNvPr id="3" name="Content Placeholder 2"/>
          <p:cNvSpPr>
            <a:spLocks noGrp="1"/>
          </p:cNvSpPr>
          <p:nvPr>
            <p:ph idx="1"/>
          </p:nvPr>
        </p:nvSpPr>
        <p:spPr/>
        <p:txBody>
          <a:bodyPr>
            <a:normAutofit/>
          </a:bodyPr>
          <a:lstStyle/>
          <a:p>
            <a:r>
              <a:rPr lang="en-US" dirty="0" smtClean="0"/>
              <a:t>A shareholder of a stock corporation having only one shareholder – if not an executive officer</a:t>
            </a:r>
          </a:p>
          <a:p>
            <a:endParaRPr lang="en-US" dirty="0" smtClean="0"/>
          </a:p>
          <a:p>
            <a:r>
              <a:rPr lang="en-US" dirty="0" smtClean="0"/>
              <a:t>A member of a limited liability company having only one member – if not a Manager</a:t>
            </a:r>
          </a:p>
          <a:p>
            <a:endParaRPr lang="en-US" dirty="0"/>
          </a:p>
          <a:p>
            <a:pPr lvl="1"/>
            <a:r>
              <a:rPr lang="en-US" dirty="0" smtClean="0"/>
              <a:t>Under </a:t>
            </a:r>
            <a:r>
              <a:rPr lang="en-US" dirty="0"/>
              <a:t>§ 65.2-101 (1) (n) </a:t>
            </a:r>
            <a:r>
              <a:rPr lang="en-US" dirty="0" smtClean="0"/>
              <a:t>a shareholder of a stock corporation having only one shareholder and a member </a:t>
            </a:r>
            <a:r>
              <a:rPr lang="en-US" dirty="0"/>
              <a:t>of a </a:t>
            </a:r>
            <a:r>
              <a:rPr lang="en-US" dirty="0" smtClean="0"/>
              <a:t>LLC </a:t>
            </a:r>
            <a:r>
              <a:rPr lang="en-US" dirty="0"/>
              <a:t>having only one member must </a:t>
            </a:r>
            <a:r>
              <a:rPr lang="en-US" dirty="0" smtClean="0"/>
              <a:t>elect </a:t>
            </a:r>
            <a:r>
              <a:rPr lang="en-US" dirty="0"/>
              <a:t>to be included as </a:t>
            </a:r>
            <a:r>
              <a:rPr lang="en-US" dirty="0" smtClean="0"/>
              <a:t>an employee under </a:t>
            </a:r>
            <a:r>
              <a:rPr lang="en-US" dirty="0"/>
              <a:t>the workers’ </a:t>
            </a:r>
            <a:r>
              <a:rPr lang="en-US" dirty="0" smtClean="0"/>
              <a:t>compensation coverage of the business.</a:t>
            </a:r>
            <a:endParaRPr lang="en-US" dirty="0"/>
          </a:p>
          <a:p>
            <a:pPr marL="457200" lvl="1" indent="0">
              <a:buNone/>
            </a:pP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33</a:t>
            </a:fld>
            <a:endParaRPr lang="en-US" dirty="0"/>
          </a:p>
        </p:txBody>
      </p:sp>
    </p:spTree>
    <p:extLst>
      <p:ext uri="{BB962C8B-B14F-4D97-AF65-F5344CB8AC3E}">
        <p14:creationId xmlns:p14="http://schemas.microsoft.com/office/powerpoint/2010/main" val="1770105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Limited Liability Company – Multiple Members</a:t>
            </a:r>
            <a:endParaRPr lang="en-US" dirty="0"/>
          </a:p>
        </p:txBody>
      </p:sp>
      <p:sp>
        <p:nvSpPr>
          <p:cNvPr id="7" name="Content Placeholder 2"/>
          <p:cNvSpPr>
            <a:spLocks noGrp="1"/>
          </p:cNvSpPr>
          <p:nvPr>
            <p:ph idx="1"/>
          </p:nvPr>
        </p:nvSpPr>
        <p:spPr/>
        <p:txBody>
          <a:bodyPr>
            <a:normAutofit/>
          </a:bodyPr>
          <a:lstStyle/>
          <a:p>
            <a:r>
              <a:rPr lang="en-US" dirty="0" smtClean="0"/>
              <a:t>The law is silent as to multiple members</a:t>
            </a:r>
          </a:p>
          <a:p>
            <a:pPr marL="0" indent="0">
              <a:buNone/>
            </a:pPr>
            <a:endParaRPr lang="en-US" dirty="0" smtClean="0"/>
          </a:p>
          <a:p>
            <a:r>
              <a:rPr lang="en-US" dirty="0" smtClean="0"/>
              <a:t>The Insurance Department’s position is that members will be counted as employees if</a:t>
            </a:r>
          </a:p>
          <a:p>
            <a:pPr marL="0" indent="0">
              <a:buNone/>
            </a:pPr>
            <a:endParaRPr lang="en-US" dirty="0" smtClean="0"/>
          </a:p>
          <a:p>
            <a:pPr lvl="1"/>
            <a:r>
              <a:rPr lang="en-US" dirty="0" smtClean="0"/>
              <a:t>the member(s) performs work and earns wages distinct from their LLC duties</a:t>
            </a:r>
          </a:p>
          <a:p>
            <a:pPr lvl="1"/>
            <a:endParaRPr lang="en-US" dirty="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34</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56327" y="4234263"/>
            <a:ext cx="2721415" cy="2122087"/>
          </a:xfrm>
          <a:prstGeom prst="rect">
            <a:avLst/>
          </a:prstGeom>
        </p:spPr>
      </p:pic>
    </p:spTree>
    <p:extLst>
      <p:ext uri="{BB962C8B-B14F-4D97-AF65-F5344CB8AC3E}">
        <p14:creationId xmlns:p14="http://schemas.microsoft.com/office/powerpoint/2010/main" val="1260258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Sole Proprietors and Partner Owners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35</a:t>
            </a:fld>
            <a:endParaRPr lang="en-US" dirty="0"/>
          </a:p>
        </p:txBody>
      </p:sp>
      <p:sp>
        <p:nvSpPr>
          <p:cNvPr id="7" name="Content Placeholder 2"/>
          <p:cNvSpPr>
            <a:spLocks noGrp="1"/>
          </p:cNvSpPr>
          <p:nvPr>
            <p:ph idx="1"/>
          </p:nvPr>
        </p:nvSpPr>
        <p:spPr>
          <a:xfrm>
            <a:off x="457200" y="1463041"/>
            <a:ext cx="8229600" cy="5258434"/>
          </a:xfrm>
        </p:spPr>
        <p:txBody>
          <a:bodyPr>
            <a:normAutofit/>
          </a:bodyPr>
          <a:lstStyle/>
          <a:p>
            <a:r>
              <a:rPr lang="en-US" dirty="0" smtClean="0"/>
              <a:t>The Act identifies other individuals</a:t>
            </a:r>
            <a:r>
              <a:rPr lang="en-US" dirty="0" smtClean="0">
                <a:cs typeface="Arial"/>
              </a:rPr>
              <a:t> that are not employees and can only be covered  </a:t>
            </a:r>
            <a:r>
              <a:rPr lang="en-US" i="1" u="sng" dirty="0" smtClean="0">
                <a:cs typeface="Arial"/>
              </a:rPr>
              <a:t>if</a:t>
            </a:r>
            <a:r>
              <a:rPr lang="en-US" dirty="0" smtClean="0">
                <a:cs typeface="Arial"/>
              </a:rPr>
              <a:t> the insurer is </a:t>
            </a:r>
            <a:r>
              <a:rPr lang="en-US" i="1" u="sng" dirty="0" smtClean="0">
                <a:cs typeface="Arial"/>
              </a:rPr>
              <a:t>notified</a:t>
            </a:r>
            <a:r>
              <a:rPr lang="en-US" dirty="0" smtClean="0">
                <a:cs typeface="Arial"/>
              </a:rPr>
              <a:t> of such election.  </a:t>
            </a:r>
          </a:p>
          <a:p>
            <a:pPr lvl="1">
              <a:lnSpc>
                <a:spcPct val="150000"/>
              </a:lnSpc>
            </a:pPr>
            <a:r>
              <a:rPr lang="en-US" dirty="0" smtClean="0">
                <a:cs typeface="Arial"/>
              </a:rPr>
              <a:t>Sole proprietor</a:t>
            </a:r>
          </a:p>
          <a:p>
            <a:pPr lvl="1"/>
            <a:r>
              <a:rPr lang="en-US" dirty="0" smtClean="0">
                <a:cs typeface="Arial"/>
              </a:rPr>
              <a:t>All partners of a business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544" y="3879669"/>
            <a:ext cx="6082843" cy="2433137"/>
          </a:xfrm>
          <a:prstGeom prst="rect">
            <a:avLst/>
          </a:prstGeom>
        </p:spPr>
      </p:pic>
    </p:spTree>
    <p:extLst>
      <p:ext uri="{BB962C8B-B14F-4D97-AF65-F5344CB8AC3E}">
        <p14:creationId xmlns:p14="http://schemas.microsoft.com/office/powerpoint/2010/main" val="1499165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Exceptions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36</a:t>
            </a:fld>
            <a:endParaRPr lang="en-US" dirty="0"/>
          </a:p>
        </p:txBody>
      </p:sp>
      <p:sp>
        <p:nvSpPr>
          <p:cNvPr id="7" name="Content Placeholder 2"/>
          <p:cNvSpPr>
            <a:spLocks noGrp="1"/>
          </p:cNvSpPr>
          <p:nvPr>
            <p:ph idx="1"/>
          </p:nvPr>
        </p:nvSpPr>
        <p:spPr>
          <a:xfrm>
            <a:off x="457200" y="1600200"/>
            <a:ext cx="8229600" cy="4995672"/>
          </a:xfrm>
        </p:spPr>
        <p:txBody>
          <a:bodyPr>
            <a:normAutofit/>
          </a:bodyPr>
          <a:lstStyle/>
          <a:p>
            <a:r>
              <a:rPr lang="en-US" dirty="0" smtClean="0"/>
              <a:t>Domestic Employment </a:t>
            </a:r>
          </a:p>
          <a:p>
            <a:pPr lvl="1"/>
            <a:r>
              <a:rPr lang="en-US" dirty="0" smtClean="0"/>
              <a:t>A person hired (by the household) primarily for the performance of household duties and chores, the maintenance of the home and the </a:t>
            </a:r>
            <a:r>
              <a:rPr lang="en-US" b="1" i="1" dirty="0" smtClean="0"/>
              <a:t>care</a:t>
            </a:r>
            <a:r>
              <a:rPr lang="en-US" dirty="0" smtClean="0"/>
              <a:t> </a:t>
            </a:r>
            <a:r>
              <a:rPr lang="en-US" b="1" i="1" dirty="0" smtClean="0"/>
              <a:t>comfort</a:t>
            </a:r>
            <a:r>
              <a:rPr lang="en-US" dirty="0" smtClean="0"/>
              <a:t> and </a:t>
            </a:r>
            <a:r>
              <a:rPr lang="en-US" b="1" i="1" dirty="0" smtClean="0"/>
              <a:t>convenience</a:t>
            </a:r>
            <a:r>
              <a:rPr lang="en-US" dirty="0" smtClean="0"/>
              <a:t> of members of the household.  A business owner cannot claim this exception.</a:t>
            </a:r>
          </a:p>
          <a:p>
            <a:pPr lvl="1"/>
            <a:r>
              <a:rPr lang="en-US" dirty="0" smtClean="0"/>
              <a:t>No numerical limit on the number of domestic employees</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320" y="3795776"/>
            <a:ext cx="3037727" cy="232892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27085" y="3795776"/>
            <a:ext cx="3881542" cy="2328925"/>
          </a:xfrm>
          <a:prstGeom prst="rect">
            <a:avLst/>
          </a:prstGeom>
        </p:spPr>
      </p:pic>
    </p:spTree>
    <p:extLst>
      <p:ext uri="{BB962C8B-B14F-4D97-AF65-F5344CB8AC3E}">
        <p14:creationId xmlns:p14="http://schemas.microsoft.com/office/powerpoint/2010/main" val="3846742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Exceptions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37</a:t>
            </a:fld>
            <a:endParaRPr lang="en-US" dirty="0"/>
          </a:p>
        </p:txBody>
      </p:sp>
      <p:sp>
        <p:nvSpPr>
          <p:cNvPr id="7" name="Content Placeholder 2"/>
          <p:cNvSpPr>
            <a:spLocks noGrp="1"/>
          </p:cNvSpPr>
          <p:nvPr>
            <p:ph idx="1"/>
          </p:nvPr>
        </p:nvSpPr>
        <p:spPr>
          <a:xfrm>
            <a:off x="457200" y="1600200"/>
            <a:ext cx="8382000" cy="4525963"/>
          </a:xfrm>
        </p:spPr>
        <p:txBody>
          <a:bodyPr>
            <a:normAutofit fontScale="92500" lnSpcReduction="10000"/>
          </a:bodyPr>
          <a:lstStyle/>
          <a:p>
            <a:r>
              <a:rPr lang="en-US" dirty="0" smtClean="0"/>
              <a:t>Farm and horticultural laborers – requirements</a:t>
            </a:r>
          </a:p>
          <a:p>
            <a:pPr lvl="1"/>
            <a:r>
              <a:rPr lang="en-US" dirty="0" smtClean="0"/>
              <a:t>Employer with regularly </a:t>
            </a:r>
            <a:r>
              <a:rPr lang="en-US" b="1" u="sng" dirty="0" smtClean="0"/>
              <a:t>more</a:t>
            </a:r>
            <a:r>
              <a:rPr lang="en-US" b="1" dirty="0" smtClean="0"/>
              <a:t> </a:t>
            </a:r>
            <a:r>
              <a:rPr lang="en-US" b="1" u="sng" dirty="0" smtClean="0"/>
              <a:t>than</a:t>
            </a:r>
            <a:r>
              <a:rPr lang="en-US" b="1" dirty="0" smtClean="0"/>
              <a:t> </a:t>
            </a:r>
            <a:r>
              <a:rPr lang="en-US" b="1" u="sng" dirty="0" smtClean="0"/>
              <a:t>three</a:t>
            </a:r>
            <a:r>
              <a:rPr lang="en-US" b="1" dirty="0" smtClean="0"/>
              <a:t> </a:t>
            </a:r>
            <a:r>
              <a:rPr lang="en-US" b="1" u="sng" dirty="0" smtClean="0"/>
              <a:t>full</a:t>
            </a:r>
            <a:r>
              <a:rPr lang="en-US" b="1" dirty="0" smtClean="0"/>
              <a:t> </a:t>
            </a:r>
            <a:r>
              <a:rPr lang="en-US" b="1" u="sng" dirty="0" smtClean="0"/>
              <a:t>time</a:t>
            </a:r>
            <a:r>
              <a:rPr lang="en-US" b="1" dirty="0" smtClean="0"/>
              <a:t> </a:t>
            </a:r>
            <a:r>
              <a:rPr lang="en-US" b="1" u="sng" dirty="0" smtClean="0"/>
              <a:t>employees</a:t>
            </a:r>
          </a:p>
          <a:p>
            <a:pPr marL="457200" lvl="1" indent="0">
              <a:buNone/>
            </a:pPr>
            <a:endParaRPr lang="en-US" dirty="0"/>
          </a:p>
          <a:p>
            <a:r>
              <a:rPr lang="en-US" dirty="0" smtClean="0"/>
              <a:t>Farm</a:t>
            </a:r>
            <a:endParaRPr lang="en-US" dirty="0"/>
          </a:p>
          <a:p>
            <a:pPr lvl="1"/>
            <a:r>
              <a:rPr lang="en-US" b="0" dirty="0" smtClean="0"/>
              <a:t>The Courts have looked to the definition of a “</a:t>
            </a:r>
            <a:r>
              <a:rPr lang="en-US" b="1" dirty="0" smtClean="0"/>
              <a:t>Farming operation</a:t>
            </a:r>
            <a:r>
              <a:rPr lang="en-US" b="0" dirty="0" smtClean="0"/>
              <a:t>” in Black’s: </a:t>
            </a:r>
            <a:r>
              <a:rPr lang="en-US" b="0" dirty="0"/>
              <a:t> </a:t>
            </a:r>
            <a:r>
              <a:rPr lang="en-US" b="0" dirty="0" smtClean="0"/>
              <a:t>“Tillage </a:t>
            </a:r>
            <a:r>
              <a:rPr lang="en-US" b="0" dirty="0"/>
              <a:t>of the soil, dairy farming, ranching, production or </a:t>
            </a:r>
            <a:r>
              <a:rPr lang="en-US" b="0" dirty="0" smtClean="0"/>
              <a:t>raising of </a:t>
            </a:r>
            <a:r>
              <a:rPr lang="en-US" b="0" dirty="0"/>
              <a:t>crops, poultry, or live-stock, and production of poultry </a:t>
            </a:r>
            <a:r>
              <a:rPr lang="en-US" b="0" dirty="0" smtClean="0"/>
              <a:t>or livestock </a:t>
            </a:r>
            <a:r>
              <a:rPr lang="en-US" b="0" dirty="0"/>
              <a:t>products in an unmanufactured state</a:t>
            </a:r>
            <a:r>
              <a:rPr lang="en-US" b="0" dirty="0" smtClean="0"/>
              <a:t>.”</a:t>
            </a:r>
            <a:endParaRPr lang="en-US" dirty="0"/>
          </a:p>
          <a:p>
            <a:pPr lvl="1"/>
            <a:r>
              <a:rPr lang="en-US" dirty="0" smtClean="0"/>
              <a:t>Court decisions: a </a:t>
            </a:r>
            <a:r>
              <a:rPr lang="en-US" b="1" dirty="0" smtClean="0"/>
              <a:t>horse training farm </a:t>
            </a:r>
            <a:r>
              <a:rPr lang="en-US" dirty="0" smtClean="0"/>
              <a:t>and a </a:t>
            </a:r>
            <a:r>
              <a:rPr lang="en-US" b="1" dirty="0" smtClean="0"/>
              <a:t>winery </a:t>
            </a:r>
            <a:r>
              <a:rPr lang="en-US" dirty="0" smtClean="0"/>
              <a:t>are</a:t>
            </a:r>
            <a:r>
              <a:rPr lang="en-US" b="1" dirty="0" smtClean="0"/>
              <a:t> </a:t>
            </a:r>
            <a:r>
              <a:rPr lang="en-US" b="1" u="sng" dirty="0" smtClean="0"/>
              <a:t>not</a:t>
            </a:r>
            <a:r>
              <a:rPr lang="en-US" b="1" dirty="0" smtClean="0"/>
              <a:t> “</a:t>
            </a:r>
            <a:r>
              <a:rPr lang="en-US" dirty="0" smtClean="0"/>
              <a:t>farms”. </a:t>
            </a:r>
            <a:endParaRPr lang="en-US" dirty="0"/>
          </a:p>
          <a:p>
            <a:pPr marL="457200" lvl="1" indent="0">
              <a:buNone/>
            </a:pPr>
            <a:endParaRPr lang="en-US" dirty="0"/>
          </a:p>
          <a:p>
            <a:r>
              <a:rPr lang="en-US" dirty="0" smtClean="0"/>
              <a:t>Horticultural work</a:t>
            </a:r>
            <a:endParaRPr lang="en-US" dirty="0"/>
          </a:p>
          <a:p>
            <a:pPr lvl="1"/>
            <a:r>
              <a:rPr lang="en-US" dirty="0" smtClean="0"/>
              <a:t>Involves cultivating fruits, vegetables, flowers and plants; and tilling or fertilizing to prepare for raising crops or plants. </a:t>
            </a:r>
          </a:p>
          <a:p>
            <a:pPr lvl="1"/>
            <a:r>
              <a:rPr lang="en-US" dirty="0" smtClean="0"/>
              <a:t>Court decisions: </a:t>
            </a:r>
            <a:r>
              <a:rPr lang="en-US" b="1" dirty="0" smtClean="0"/>
              <a:t>Landscaping </a:t>
            </a:r>
            <a:r>
              <a:rPr lang="en-US" dirty="0" smtClean="0"/>
              <a:t>and </a:t>
            </a:r>
            <a:r>
              <a:rPr lang="en-US" b="1" dirty="0" smtClean="0"/>
              <a:t>Lawn Care </a:t>
            </a:r>
            <a:r>
              <a:rPr lang="en-US" dirty="0" smtClean="0"/>
              <a:t>are</a:t>
            </a:r>
            <a:r>
              <a:rPr lang="en-US" b="1" dirty="0" smtClean="0"/>
              <a:t> </a:t>
            </a:r>
            <a:r>
              <a:rPr lang="en-US" b="1" u="sng" dirty="0" smtClean="0"/>
              <a:t>not</a:t>
            </a:r>
            <a:r>
              <a:rPr lang="en-US" dirty="0" smtClean="0"/>
              <a:t> horticultural work. </a:t>
            </a:r>
            <a:endParaRPr lang="en-US" dirty="0"/>
          </a:p>
        </p:txBody>
      </p:sp>
    </p:spTree>
    <p:extLst>
      <p:ext uri="{BB962C8B-B14F-4D97-AF65-F5344CB8AC3E}">
        <p14:creationId xmlns:p14="http://schemas.microsoft.com/office/powerpoint/2010/main" val="2472717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Exceptions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38</a:t>
            </a:fld>
            <a:endParaRPr lang="en-US" dirty="0"/>
          </a:p>
        </p:txBody>
      </p:sp>
      <p:sp>
        <p:nvSpPr>
          <p:cNvPr id="7" name="Content Placeholder 2"/>
          <p:cNvSpPr>
            <a:spLocks noGrp="1"/>
          </p:cNvSpPr>
          <p:nvPr>
            <p:ph idx="1"/>
          </p:nvPr>
        </p:nvSpPr>
        <p:spPr>
          <a:xfrm>
            <a:off x="457201" y="3311611"/>
            <a:ext cx="6643815" cy="2814868"/>
          </a:xfrm>
        </p:spPr>
        <p:txBody>
          <a:bodyPr>
            <a:normAutofit/>
          </a:bodyPr>
          <a:lstStyle/>
          <a:p>
            <a:pPr marL="0" indent="0">
              <a:buNone/>
            </a:pPr>
            <a:endParaRPr lang="en-US" dirty="0"/>
          </a:p>
          <a:p>
            <a:pPr marL="0" indent="0">
              <a:buNone/>
            </a:pPr>
            <a:endParaRPr lang="en-US" dirty="0"/>
          </a:p>
        </p:txBody>
      </p:sp>
      <p:sp>
        <p:nvSpPr>
          <p:cNvPr id="8" name="TextBox 7"/>
          <p:cNvSpPr txBox="1"/>
          <p:nvPr/>
        </p:nvSpPr>
        <p:spPr>
          <a:xfrm>
            <a:off x="408101" y="1493002"/>
            <a:ext cx="8373433" cy="1785104"/>
          </a:xfrm>
          <a:prstGeom prst="rect">
            <a:avLst/>
          </a:prstGeom>
          <a:noFill/>
        </p:spPr>
        <p:txBody>
          <a:bodyPr wrap="square" rtlCol="0">
            <a:spAutoFit/>
          </a:bodyPr>
          <a:lstStyle/>
          <a:p>
            <a:r>
              <a:rPr lang="en-US" sz="2800" b="1" dirty="0" smtClean="0">
                <a:solidFill>
                  <a:srgbClr val="1A2A59"/>
                </a:solidFill>
              </a:rPr>
              <a:t>Volunteer firefighters, lifesaving workers and rescue squad members are uniquely addressed in the Act</a:t>
            </a:r>
          </a:p>
          <a:p>
            <a:pPr marL="742950" lvl="1" indent="-285750">
              <a:buFont typeface="Wingdings" pitchFamily="2" charset="2"/>
              <a:buChar char="§"/>
            </a:pPr>
            <a:r>
              <a:rPr lang="en-US" dirty="0" smtClean="0"/>
              <a:t>Coverage must be extended by the governing body of the locality in which they work</a:t>
            </a:r>
          </a:p>
          <a:p>
            <a:pPr marL="742950" lvl="1" indent="-285750">
              <a:buFont typeface="Wingdings" pitchFamily="2" charset="2"/>
              <a:buChar char="§"/>
            </a:pPr>
            <a:r>
              <a:rPr lang="en-US" dirty="0" smtClean="0"/>
              <a:t>The volunteer unit itself can elect to provide coverage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70304" y="3414319"/>
            <a:ext cx="4582896" cy="2827489"/>
          </a:xfrm>
          <a:prstGeom prst="rect">
            <a:avLst/>
          </a:prstGeom>
        </p:spPr>
      </p:pic>
    </p:spTree>
    <p:extLst>
      <p:ext uri="{BB962C8B-B14F-4D97-AF65-F5344CB8AC3E}">
        <p14:creationId xmlns:p14="http://schemas.microsoft.com/office/powerpoint/2010/main" val="148346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39</a:t>
            </a:fld>
            <a:endParaRPr lang="en-US" dirty="0"/>
          </a:p>
        </p:txBody>
      </p:sp>
      <p:sp>
        <p:nvSpPr>
          <p:cNvPr id="7" name="Content Placeholder 2"/>
          <p:cNvSpPr>
            <a:spLocks noGrp="1"/>
          </p:cNvSpPr>
          <p:nvPr>
            <p:ph idx="1"/>
          </p:nvPr>
        </p:nvSpPr>
        <p:spPr>
          <a:xfrm>
            <a:off x="457200" y="1600200"/>
            <a:ext cx="8305800" cy="4918587"/>
          </a:xfrm>
        </p:spPr>
        <p:txBody>
          <a:bodyPr>
            <a:normAutofit/>
          </a:bodyPr>
          <a:lstStyle/>
          <a:p>
            <a:r>
              <a:rPr lang="en-US" dirty="0" smtClean="0"/>
              <a:t>Be careful to consider how broadly employee </a:t>
            </a:r>
          </a:p>
          <a:p>
            <a:pPr marL="0" indent="0">
              <a:buNone/>
            </a:pPr>
            <a:r>
              <a:rPr lang="en-US" dirty="0"/>
              <a:t> </a:t>
            </a:r>
            <a:r>
              <a:rPr lang="en-US" dirty="0" smtClean="0"/>
              <a:t>   is defined by the law.</a:t>
            </a:r>
          </a:p>
          <a:p>
            <a:pPr marL="0" indent="0">
              <a:buNone/>
            </a:pPr>
            <a:endParaRPr lang="en-US" dirty="0" smtClean="0"/>
          </a:p>
          <a:p>
            <a:pPr lvl="1"/>
            <a:r>
              <a:rPr lang="en-US" dirty="0" smtClean="0"/>
              <a:t>Corporate officers</a:t>
            </a:r>
          </a:p>
          <a:p>
            <a:pPr lvl="1"/>
            <a:r>
              <a:rPr lang="en-US" dirty="0" smtClean="0"/>
              <a:t>Managers</a:t>
            </a:r>
          </a:p>
          <a:p>
            <a:pPr lvl="1"/>
            <a:r>
              <a:rPr lang="en-US" dirty="0" smtClean="0"/>
              <a:t>Temporary or part-timers</a:t>
            </a:r>
          </a:p>
          <a:p>
            <a:pPr lvl="1"/>
            <a:r>
              <a:rPr lang="en-US" dirty="0" smtClean="0"/>
              <a:t>Subcontracting out</a:t>
            </a:r>
          </a:p>
          <a:p>
            <a:pPr lvl="1"/>
            <a:r>
              <a:rPr lang="en-US" dirty="0" smtClean="0"/>
              <a:t>Employees misclassified</a:t>
            </a:r>
          </a:p>
          <a:p>
            <a:pPr lvl="2"/>
            <a:r>
              <a:rPr lang="en-US" dirty="0" smtClean="0"/>
              <a:t>Independent contractor</a:t>
            </a:r>
          </a:p>
          <a:p>
            <a:pPr lvl="1"/>
            <a:endParaRPr lang="en-US" dirty="0" smtClean="0"/>
          </a:p>
          <a:p>
            <a:pPr marL="0"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6772" y="2913018"/>
            <a:ext cx="4230913" cy="2538548"/>
          </a:xfrm>
          <a:prstGeom prst="rect">
            <a:avLst/>
          </a:prstGeom>
        </p:spPr>
      </p:pic>
    </p:spTree>
    <p:extLst>
      <p:ext uri="{BB962C8B-B14F-4D97-AF65-F5344CB8AC3E}">
        <p14:creationId xmlns:p14="http://schemas.microsoft.com/office/powerpoint/2010/main" val="2392506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Workers’ Compensation – Fundamentals</a:t>
            </a:r>
          </a:p>
        </p:txBody>
      </p:sp>
      <p:sp>
        <p:nvSpPr>
          <p:cNvPr id="3" name="Content Placeholder 2"/>
          <p:cNvSpPr>
            <a:spLocks noGrp="1"/>
          </p:cNvSpPr>
          <p:nvPr>
            <p:ph idx="1"/>
          </p:nvPr>
        </p:nvSpPr>
        <p:spPr>
          <a:xfrm>
            <a:off x="457200" y="1711519"/>
            <a:ext cx="8229600" cy="4525963"/>
          </a:xfrm>
        </p:spPr>
        <p:txBody>
          <a:bodyPr/>
          <a:lstStyle/>
          <a:p>
            <a:r>
              <a:rPr lang="en-US" dirty="0"/>
              <a:t>Worker must file a claim within the </a:t>
            </a:r>
            <a:r>
              <a:rPr lang="en-US" dirty="0" smtClean="0"/>
              <a:t>appropriate statute </a:t>
            </a:r>
            <a:r>
              <a:rPr lang="en-US" dirty="0"/>
              <a:t>of limitations</a:t>
            </a:r>
            <a:r>
              <a:rPr lang="en-US" dirty="0" smtClean="0"/>
              <a:t>:</a:t>
            </a:r>
          </a:p>
          <a:p>
            <a:pPr marL="0" indent="0">
              <a:buNone/>
            </a:pPr>
            <a:endParaRPr lang="en-US" dirty="0" smtClean="0"/>
          </a:p>
          <a:p>
            <a:pPr lvl="1"/>
            <a:r>
              <a:rPr lang="en-US" dirty="0" smtClean="0"/>
              <a:t>Injury by accident</a:t>
            </a:r>
          </a:p>
          <a:p>
            <a:pPr lvl="2"/>
            <a:r>
              <a:rPr lang="en-US" dirty="0" smtClean="0"/>
              <a:t>2 years from date of accident</a:t>
            </a:r>
          </a:p>
          <a:p>
            <a:pPr lvl="2"/>
            <a:r>
              <a:rPr lang="en-US" dirty="0" smtClean="0"/>
              <a:t>§65.2-601</a:t>
            </a:r>
          </a:p>
          <a:p>
            <a:pPr marL="914400" lvl="2" indent="0">
              <a:buNone/>
            </a:pPr>
            <a:endParaRPr lang="en-US" dirty="0"/>
          </a:p>
          <a:p>
            <a:pPr lvl="1"/>
            <a:r>
              <a:rPr lang="en-US" dirty="0" smtClean="0"/>
              <a:t>Disease</a:t>
            </a:r>
          </a:p>
          <a:p>
            <a:pPr lvl="2"/>
            <a:r>
              <a:rPr lang="en-US" dirty="0" smtClean="0"/>
              <a:t>Occupational Disease</a:t>
            </a:r>
          </a:p>
          <a:p>
            <a:pPr lvl="2"/>
            <a:r>
              <a:rPr lang="en-US" dirty="0" smtClean="0"/>
              <a:t>Ordinary Disease of Life </a:t>
            </a:r>
          </a:p>
          <a:p>
            <a:pPr lvl="2"/>
            <a:r>
              <a:rPr lang="en-US" dirty="0" smtClean="0"/>
              <a:t>§65.2-400, 401 &amp; 406</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a:t>
            </a:fld>
            <a:endParaRPr lang="en-US" dirty="0"/>
          </a:p>
        </p:txBody>
      </p:sp>
    </p:spTree>
    <p:extLst>
      <p:ext uri="{BB962C8B-B14F-4D97-AF65-F5344CB8AC3E}">
        <p14:creationId xmlns:p14="http://schemas.microsoft.com/office/powerpoint/2010/main" val="2423644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Employer Law</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40</a:t>
            </a:fld>
            <a:endParaRPr lang="en-US" dirty="0"/>
          </a:p>
        </p:txBody>
      </p:sp>
      <p:sp>
        <p:nvSpPr>
          <p:cNvPr id="7" name="Content Placeholder 2"/>
          <p:cNvSpPr>
            <a:spLocks noGrp="1"/>
          </p:cNvSpPr>
          <p:nvPr>
            <p:ph idx="1"/>
          </p:nvPr>
        </p:nvSpPr>
        <p:spPr>
          <a:xfrm>
            <a:off x="457200" y="1645920"/>
            <a:ext cx="8321040" cy="4572000"/>
          </a:xfrm>
        </p:spPr>
        <p:txBody>
          <a:bodyPr>
            <a:normAutofit/>
          </a:bodyPr>
          <a:lstStyle/>
          <a:p>
            <a:endParaRPr lang="en-US" dirty="0" smtClean="0"/>
          </a:p>
          <a:p>
            <a:endParaRPr lang="en-US" dirty="0"/>
          </a:p>
          <a:p>
            <a:r>
              <a:rPr lang="en-US" dirty="0" smtClean="0"/>
              <a:t>Employer is defined broadly under the Statutory Employer law</a:t>
            </a:r>
            <a:endParaRPr lang="en-US" dirty="0"/>
          </a:p>
          <a:p>
            <a:pPr marL="457200" lvl="1" indent="0">
              <a:buNone/>
            </a:pPr>
            <a:endParaRPr lang="en-US" dirty="0"/>
          </a:p>
          <a:p>
            <a:r>
              <a:rPr lang="en-US" dirty="0" smtClean="0"/>
              <a:t>A business that </a:t>
            </a:r>
            <a:r>
              <a:rPr lang="en-US" u="sng" dirty="0" smtClean="0"/>
              <a:t>hires</a:t>
            </a:r>
            <a:r>
              <a:rPr lang="en-US" dirty="0" smtClean="0"/>
              <a:t> or </a:t>
            </a:r>
            <a:r>
              <a:rPr lang="en-US" u="sng" dirty="0" smtClean="0"/>
              <a:t>subcontracts</a:t>
            </a:r>
            <a:r>
              <a:rPr lang="en-US" dirty="0" smtClean="0"/>
              <a:t> out work is usually required to carry coverage.</a:t>
            </a:r>
            <a:endParaRPr lang="en-US" dirty="0"/>
          </a:p>
          <a:p>
            <a:pPr marL="457200" lvl="1"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3700682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41</a:t>
            </a:fld>
            <a:endParaRPr lang="en-US" dirty="0"/>
          </a:p>
        </p:txBody>
      </p:sp>
      <p:sp>
        <p:nvSpPr>
          <p:cNvPr id="7" name="Content Placeholder 2"/>
          <p:cNvSpPr>
            <a:spLocks noGrp="1"/>
          </p:cNvSpPr>
          <p:nvPr>
            <p:ph idx="1"/>
          </p:nvPr>
        </p:nvSpPr>
        <p:spPr>
          <a:xfrm>
            <a:off x="457200" y="1511808"/>
            <a:ext cx="8229600" cy="4962144"/>
          </a:xfrm>
        </p:spPr>
        <p:txBody>
          <a:bodyPr>
            <a:normAutofit/>
          </a:bodyPr>
          <a:lstStyle/>
          <a:p>
            <a:r>
              <a:rPr lang="en-US" dirty="0" smtClean="0"/>
              <a:t>Two parts to the Statutory Employer Law</a:t>
            </a:r>
          </a:p>
          <a:p>
            <a:pPr marL="0" indent="0">
              <a:buNone/>
            </a:pPr>
            <a:endParaRPr lang="en-US" dirty="0"/>
          </a:p>
          <a:p>
            <a:pPr marL="0" indent="0">
              <a:buNone/>
            </a:pPr>
            <a:r>
              <a:rPr lang="en-US" u="sng" dirty="0" smtClean="0"/>
              <a:t>Part A</a:t>
            </a:r>
            <a:r>
              <a:rPr lang="en-US" dirty="0" smtClean="0"/>
              <a:t> – When a business subcontracts out work that is the </a:t>
            </a:r>
            <a:r>
              <a:rPr lang="en-US" u="sng" dirty="0" smtClean="0"/>
              <a:t>same</a:t>
            </a:r>
            <a:r>
              <a:rPr lang="en-US" dirty="0" smtClean="0"/>
              <a:t> </a:t>
            </a:r>
            <a:r>
              <a:rPr lang="en-US" u="sng" dirty="0" smtClean="0"/>
              <a:t>trade</a:t>
            </a:r>
            <a:r>
              <a:rPr lang="en-US" dirty="0" smtClean="0"/>
              <a:t>, business or occupation, they must include subcontractor’s employees when counting employees to determine </a:t>
            </a:r>
          </a:p>
          <a:p>
            <a:pPr marL="0" indent="0">
              <a:buNone/>
            </a:pPr>
            <a:r>
              <a:rPr lang="en-US" dirty="0"/>
              <a:t>c</a:t>
            </a:r>
            <a:r>
              <a:rPr lang="en-US" dirty="0" smtClean="0"/>
              <a:t>overage requirements.</a:t>
            </a:r>
          </a:p>
          <a:p>
            <a:pPr marL="0" indent="0">
              <a:buNone/>
            </a:pPr>
            <a:endParaRPr lang="en-US" dirty="0" smtClean="0"/>
          </a:p>
          <a:p>
            <a:pPr marL="0" indent="0">
              <a:buNone/>
            </a:pPr>
            <a:r>
              <a:rPr lang="en-US" u="sng" dirty="0" smtClean="0"/>
              <a:t>Example</a:t>
            </a:r>
            <a:r>
              <a:rPr lang="en-US" dirty="0" smtClean="0"/>
              <a:t>: </a:t>
            </a:r>
          </a:p>
          <a:p>
            <a:pPr marL="0" indent="0">
              <a:buNone/>
            </a:pPr>
            <a:r>
              <a:rPr lang="en-US" dirty="0" smtClean="0"/>
              <a:t>Roofer hires a roofing sub</a:t>
            </a:r>
            <a:endParaRPr lang="en-US" dirty="0"/>
          </a:p>
          <a:p>
            <a:pPr marL="457200" lvl="1"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52708" y="3718561"/>
            <a:ext cx="3796487" cy="2535936"/>
          </a:xfrm>
          <a:prstGeom prst="rect">
            <a:avLst/>
          </a:prstGeom>
        </p:spPr>
      </p:pic>
    </p:spTree>
    <p:extLst>
      <p:ext uri="{BB962C8B-B14F-4D97-AF65-F5344CB8AC3E}">
        <p14:creationId xmlns:p14="http://schemas.microsoft.com/office/powerpoint/2010/main" val="4070299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42</a:t>
            </a:fld>
            <a:endParaRPr lang="en-US" dirty="0"/>
          </a:p>
        </p:txBody>
      </p:sp>
      <p:sp>
        <p:nvSpPr>
          <p:cNvPr id="7" name="Content Placeholder 2"/>
          <p:cNvSpPr>
            <a:spLocks noGrp="1"/>
          </p:cNvSpPr>
          <p:nvPr>
            <p:ph idx="1"/>
          </p:nvPr>
        </p:nvSpPr>
        <p:spPr>
          <a:xfrm>
            <a:off x="457200" y="1600200"/>
            <a:ext cx="8229600" cy="4525963"/>
          </a:xfrm>
        </p:spPr>
        <p:txBody>
          <a:bodyPr>
            <a:normAutofit/>
          </a:bodyPr>
          <a:lstStyle/>
          <a:p>
            <a:r>
              <a:rPr lang="en-US" dirty="0" smtClean="0"/>
              <a:t>Two parts to the Statutory Employer Law</a:t>
            </a:r>
          </a:p>
          <a:p>
            <a:pPr marL="457200" lvl="1" indent="0">
              <a:buNone/>
            </a:pPr>
            <a:endParaRPr lang="en-US" dirty="0" smtClean="0"/>
          </a:p>
          <a:p>
            <a:pPr marL="0" indent="0">
              <a:buNone/>
            </a:pPr>
            <a:r>
              <a:rPr lang="en-US" u="sng" dirty="0" smtClean="0"/>
              <a:t>Part B </a:t>
            </a:r>
            <a:r>
              <a:rPr lang="en-US" dirty="0" smtClean="0"/>
              <a:t>– A business that subcontracts out work that is </a:t>
            </a:r>
            <a:r>
              <a:rPr lang="en-US" u="sng" dirty="0" smtClean="0"/>
              <a:t>not</a:t>
            </a:r>
            <a:r>
              <a:rPr lang="en-US" dirty="0" smtClean="0"/>
              <a:t> their own trade, but </a:t>
            </a:r>
            <a:r>
              <a:rPr lang="en-US" u="sng" dirty="0" smtClean="0"/>
              <a:t>fulfills</a:t>
            </a:r>
            <a:r>
              <a:rPr lang="en-US" dirty="0" smtClean="0"/>
              <a:t> </a:t>
            </a:r>
            <a:r>
              <a:rPr lang="en-US" u="sng" dirty="0" smtClean="0"/>
              <a:t>part</a:t>
            </a:r>
            <a:r>
              <a:rPr lang="en-US" dirty="0" smtClean="0"/>
              <a:t> </a:t>
            </a:r>
            <a:r>
              <a:rPr lang="en-US" u="sng" dirty="0" smtClean="0"/>
              <a:t>of</a:t>
            </a:r>
            <a:r>
              <a:rPr lang="en-US" dirty="0" smtClean="0"/>
              <a:t> </a:t>
            </a:r>
            <a:r>
              <a:rPr lang="en-US" u="sng" dirty="0" smtClean="0"/>
              <a:t>a</a:t>
            </a:r>
            <a:r>
              <a:rPr lang="en-US" dirty="0" smtClean="0"/>
              <a:t> </a:t>
            </a:r>
            <a:r>
              <a:rPr lang="en-US" u="sng" dirty="0" smtClean="0"/>
              <a:t>contract</a:t>
            </a:r>
            <a:r>
              <a:rPr lang="en-US" dirty="0" smtClean="0"/>
              <a:t> of their business, must include the subcontractor’s employees when counting employees.</a:t>
            </a:r>
          </a:p>
          <a:p>
            <a:pPr marL="0" indent="0">
              <a:buNone/>
            </a:pPr>
            <a:endParaRPr lang="en-US" dirty="0"/>
          </a:p>
          <a:p>
            <a:pPr marL="0" indent="0">
              <a:buNone/>
            </a:pPr>
            <a:r>
              <a:rPr lang="en-US" u="sng" dirty="0" smtClean="0"/>
              <a:t>Example</a:t>
            </a:r>
            <a:r>
              <a:rPr lang="en-US" dirty="0" smtClean="0"/>
              <a:t>:</a:t>
            </a:r>
          </a:p>
          <a:p>
            <a:pPr marL="0" indent="0">
              <a:buNone/>
            </a:pPr>
            <a:r>
              <a:rPr lang="en-US" dirty="0" smtClean="0"/>
              <a:t>Homebuilder – subs out</a:t>
            </a:r>
          </a:p>
          <a:p>
            <a:pPr marL="0" indent="0">
              <a:buNone/>
            </a:pPr>
            <a:r>
              <a:rPr lang="en-US" dirty="0"/>
              <a:t>f</a:t>
            </a:r>
            <a:r>
              <a:rPr lang="en-US" dirty="0" smtClean="0"/>
              <a:t>oundation, electrical, etc.</a:t>
            </a: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93079" y="4144298"/>
            <a:ext cx="3265600" cy="2167542"/>
          </a:xfrm>
          <a:prstGeom prst="rect">
            <a:avLst/>
          </a:prstGeom>
        </p:spPr>
      </p:pic>
    </p:spTree>
    <p:extLst>
      <p:ext uri="{BB962C8B-B14F-4D97-AF65-F5344CB8AC3E}">
        <p14:creationId xmlns:p14="http://schemas.microsoft.com/office/powerpoint/2010/main" val="3572695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43</a:t>
            </a:fld>
            <a:endParaRPr lang="en-US" dirty="0"/>
          </a:p>
        </p:txBody>
      </p:sp>
      <p:sp>
        <p:nvSpPr>
          <p:cNvPr id="7" name="Content Placeholder 2"/>
          <p:cNvSpPr>
            <a:spLocks noGrp="1"/>
          </p:cNvSpPr>
          <p:nvPr>
            <p:ph idx="1"/>
          </p:nvPr>
        </p:nvSpPr>
        <p:spPr>
          <a:xfrm>
            <a:off x="457200" y="1600200"/>
            <a:ext cx="8229600" cy="4962832"/>
          </a:xfrm>
        </p:spPr>
        <p:txBody>
          <a:bodyPr>
            <a:normAutofit/>
          </a:bodyPr>
          <a:lstStyle/>
          <a:p>
            <a:r>
              <a:rPr lang="en-US" dirty="0" smtClean="0"/>
              <a:t>Statutory Employer Law points</a:t>
            </a:r>
            <a:endParaRPr lang="en-US" dirty="0"/>
          </a:p>
          <a:p>
            <a:pPr lvl="1"/>
            <a:r>
              <a:rPr lang="en-US" dirty="0" smtClean="0"/>
              <a:t>A subcontractor </a:t>
            </a:r>
            <a:r>
              <a:rPr lang="en-US" u="sng" dirty="0" smtClean="0"/>
              <a:t>with</a:t>
            </a:r>
            <a:r>
              <a:rPr lang="en-US" dirty="0" smtClean="0"/>
              <a:t> coverage does </a:t>
            </a:r>
            <a:r>
              <a:rPr lang="en-US" b="1" i="1" dirty="0" smtClean="0"/>
              <a:t>not negate </a:t>
            </a:r>
            <a:r>
              <a:rPr lang="en-US" dirty="0" smtClean="0"/>
              <a:t>the need for a business owner to carry workers’ compensation coverage</a:t>
            </a:r>
          </a:p>
          <a:p>
            <a:pPr lvl="1"/>
            <a:r>
              <a:rPr lang="en-US" dirty="0" smtClean="0"/>
              <a:t>All subcontractors represent exposure to an insurer</a:t>
            </a:r>
          </a:p>
          <a:p>
            <a:pPr lvl="1"/>
            <a:r>
              <a:rPr lang="en-US" dirty="0" smtClean="0"/>
              <a:t>Business owner should request and each subcontractor’s proof of coverage (for audit) for all subcontractors hired</a:t>
            </a:r>
          </a:p>
          <a:p>
            <a:pPr lvl="1"/>
            <a:r>
              <a:rPr lang="en-US" dirty="0" smtClean="0"/>
              <a:t>Owner should </a:t>
            </a:r>
            <a:r>
              <a:rPr lang="en-US" u="sng" dirty="0" smtClean="0"/>
              <a:t>not</a:t>
            </a:r>
            <a:r>
              <a:rPr lang="en-US" dirty="0" smtClean="0"/>
              <a:t> be charged insurance premium for subs that have  their own coverage </a:t>
            </a:r>
            <a:endParaRPr lang="en-US" dirty="0"/>
          </a:p>
          <a:p>
            <a:pPr lvl="1"/>
            <a:endParaRPr lang="en-US" dirty="0" smtClean="0"/>
          </a:p>
          <a:p>
            <a:pPr marL="0" indent="0">
              <a:buNone/>
            </a:pPr>
            <a:endParaRPr lang="en-US" dirty="0"/>
          </a:p>
          <a:p>
            <a:pPr marL="0" indent="0">
              <a:buNone/>
            </a:pPr>
            <a:endParaRPr lang="en-US" u="sng"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419" y="4441122"/>
            <a:ext cx="4159046" cy="1885933"/>
          </a:xfrm>
          <a:prstGeom prst="rect">
            <a:avLst/>
          </a:prstGeom>
        </p:spPr>
      </p:pic>
    </p:spTree>
    <p:extLst>
      <p:ext uri="{BB962C8B-B14F-4D97-AF65-F5344CB8AC3E}">
        <p14:creationId xmlns:p14="http://schemas.microsoft.com/office/powerpoint/2010/main" val="1676999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499887"/>
            <a:ext cx="6862505" cy="1569660"/>
          </a:xfrm>
          <a:prstGeom prst="rect">
            <a:avLst/>
          </a:prstGeom>
          <a:noFill/>
        </p:spPr>
        <p:txBody>
          <a:bodyPr wrap="square" rtlCol="0">
            <a:spAutoFit/>
          </a:bodyPr>
          <a:lstStyle/>
          <a:p>
            <a:pPr algn="ctr"/>
            <a:r>
              <a:rPr lang="en-US" sz="4800" b="1" dirty="0" smtClean="0">
                <a:solidFill>
                  <a:srgbClr val="1E3063"/>
                </a:solidFill>
                <a:latin typeface="+mj-lt"/>
              </a:rPr>
              <a:t>Rejection of Coverage</a:t>
            </a:r>
          </a:p>
          <a:p>
            <a:pPr algn="ctr"/>
            <a:r>
              <a:rPr lang="en-US" sz="4800" b="1" dirty="0" smtClean="0">
                <a:solidFill>
                  <a:srgbClr val="1E3063"/>
                </a:solidFill>
                <a:latin typeface="+mj-lt"/>
              </a:rPr>
              <a:t>Form 16A</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44</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11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65.2-300</a:t>
            </a:r>
            <a:endParaRPr lang="en-US" dirty="0"/>
          </a:p>
        </p:txBody>
      </p:sp>
      <p:sp>
        <p:nvSpPr>
          <p:cNvPr id="3" name="Content Placeholder 2"/>
          <p:cNvSpPr>
            <a:spLocks noGrp="1"/>
          </p:cNvSpPr>
          <p:nvPr>
            <p:ph idx="1"/>
          </p:nvPr>
        </p:nvSpPr>
        <p:spPr>
          <a:xfrm>
            <a:off x="292608" y="1720343"/>
            <a:ext cx="8345424" cy="4636007"/>
          </a:xfrm>
        </p:spPr>
        <p:txBody>
          <a:bodyPr>
            <a:normAutofit/>
          </a:bodyPr>
          <a:lstStyle/>
          <a:p>
            <a:endParaRPr lang="en-US" dirty="0" smtClean="0"/>
          </a:p>
          <a:p>
            <a:r>
              <a:rPr lang="en-US" dirty="0" smtClean="0"/>
              <a:t>“An </a:t>
            </a:r>
            <a:r>
              <a:rPr lang="en-US" u="sng" dirty="0" smtClean="0"/>
              <a:t>executive officer</a:t>
            </a:r>
            <a:r>
              <a:rPr lang="en-US" dirty="0" smtClean="0"/>
              <a:t> may reject coverage . . . for injury or death by accident, but not with respect to occupational disease, if prior to such accident, notice is given to the employer and filed with the Commission. . .”</a:t>
            </a:r>
          </a:p>
          <a:p>
            <a:endParaRPr lang="en-US" dirty="0"/>
          </a:p>
          <a:p>
            <a:r>
              <a:rPr lang="en-US" dirty="0" smtClean="0"/>
              <a:t>Form 16A designed to provide</a:t>
            </a:r>
          </a:p>
          <a:p>
            <a:pPr marL="0" indent="0">
              <a:buNone/>
            </a:pPr>
            <a:r>
              <a:rPr lang="en-US" dirty="0"/>
              <a:t> </a:t>
            </a:r>
            <a:r>
              <a:rPr lang="en-US" dirty="0" smtClean="0"/>
              <a:t>   notice</a:t>
            </a:r>
            <a:endParaRPr lang="en-US" dirty="0"/>
          </a:p>
          <a:p>
            <a:endParaRPr lang="en-US" dirty="0"/>
          </a:p>
          <a:p>
            <a:pPr marL="457200" lvl="1" indent="0">
              <a:buNone/>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75E7B1F5-70E4-8949-8B8B-293333D02E48}" type="slidenum">
              <a:rPr lang="en-US" smtClean="0"/>
              <a:pPr/>
              <a:t>45</a:t>
            </a:fld>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31861" y="4032398"/>
            <a:ext cx="2128971" cy="1694703"/>
          </a:xfrm>
          <a:prstGeom prst="rect">
            <a:avLst/>
          </a:prstGeom>
        </p:spPr>
      </p:pic>
    </p:spTree>
    <p:extLst>
      <p:ext uri="{BB962C8B-B14F-4D97-AF65-F5344CB8AC3E}">
        <p14:creationId xmlns:p14="http://schemas.microsoft.com/office/powerpoint/2010/main" val="2464686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Officer Definition cont. </a:t>
            </a:r>
            <a:endParaRPr lang="en-US" dirty="0"/>
          </a:p>
        </p:txBody>
      </p:sp>
      <p:sp>
        <p:nvSpPr>
          <p:cNvPr id="4" name="Slide Number Placeholder 3"/>
          <p:cNvSpPr>
            <a:spLocks noGrp="1"/>
          </p:cNvSpPr>
          <p:nvPr>
            <p:ph type="sldNum" sz="quarter" idx="10"/>
          </p:nvPr>
        </p:nvSpPr>
        <p:spPr/>
        <p:txBody>
          <a:bodyPr/>
          <a:lstStyle/>
          <a:p>
            <a:fld id="{75E7B1F5-70E4-8949-8B8B-293333D02E48}" type="slidenum">
              <a:rPr lang="en-US" smtClean="0"/>
              <a:pPr/>
              <a:t>46</a:t>
            </a:fld>
            <a:endParaRPr lang="en-US" dirty="0"/>
          </a:p>
        </p:txBody>
      </p:sp>
      <p:sp>
        <p:nvSpPr>
          <p:cNvPr id="6" name="TextBox 5"/>
          <p:cNvSpPr txBox="1"/>
          <p:nvPr/>
        </p:nvSpPr>
        <p:spPr>
          <a:xfrm>
            <a:off x="287033" y="1633682"/>
            <a:ext cx="8290560" cy="4401205"/>
          </a:xfrm>
          <a:prstGeom prst="rect">
            <a:avLst/>
          </a:prstGeom>
          <a:noFill/>
        </p:spPr>
        <p:txBody>
          <a:bodyPr wrap="square" rtlCol="0">
            <a:spAutoFit/>
          </a:bodyPr>
          <a:lstStyle/>
          <a:p>
            <a:pPr marL="457200" indent="-457200">
              <a:buFont typeface="Arial" panose="020B0604020202020204" pitchFamily="34" charset="0"/>
              <a:buChar char="•"/>
            </a:pPr>
            <a:endParaRPr lang="en-US" sz="2800" b="1" dirty="0" smtClean="0">
              <a:solidFill>
                <a:srgbClr val="1A2A59"/>
              </a:solidFill>
            </a:endParaRPr>
          </a:p>
          <a:p>
            <a:pPr marL="457200" indent="-457200">
              <a:buFont typeface="Arial" panose="020B0604020202020204" pitchFamily="34" charset="0"/>
              <a:buChar char="•"/>
            </a:pPr>
            <a:endParaRPr lang="en-US" sz="2800" b="1" dirty="0" smtClean="0">
              <a:solidFill>
                <a:srgbClr val="1A2A59"/>
              </a:solidFill>
            </a:endParaRPr>
          </a:p>
          <a:p>
            <a:pPr lvl="6"/>
            <a:r>
              <a:rPr lang="en-US" sz="2800" b="1" dirty="0" smtClean="0">
                <a:solidFill>
                  <a:srgbClr val="1A2A59"/>
                </a:solidFill>
              </a:rPr>
              <a:t>Non-compensated officers of corporations exempt from taxation pursuant to Section 501 (c) (3) of Title 26 of the </a:t>
            </a:r>
            <a:r>
              <a:rPr lang="en-US" sz="2800" b="1" dirty="0">
                <a:solidFill>
                  <a:srgbClr val="1E3063"/>
                </a:solidFill>
              </a:rPr>
              <a:t>United States Code (Internal Revenue Code of 1954)</a:t>
            </a:r>
            <a:r>
              <a:rPr lang="en-US" sz="2800" b="1" i="1" dirty="0">
                <a:solidFill>
                  <a:srgbClr val="1E3063"/>
                </a:solidFill>
              </a:rPr>
              <a:t> or (ii) property owners' associations as defined in § </a:t>
            </a:r>
            <a:r>
              <a:rPr lang="en-US" sz="2800" b="1" i="1" u="sng" dirty="0">
                <a:solidFill>
                  <a:srgbClr val="1E3063"/>
                </a:solidFill>
                <a:hlinkClick r:id="rId2"/>
              </a:rPr>
              <a:t>55-509</a:t>
            </a:r>
            <a:endParaRPr lang="en-US" sz="2800" b="1" dirty="0" smtClean="0">
              <a:solidFill>
                <a:srgbClr val="1A2A59"/>
              </a:solidFill>
            </a:endParaRPr>
          </a:p>
          <a:p>
            <a:r>
              <a:rPr lang="en-US" sz="2800" b="1" dirty="0" smtClean="0">
                <a:solidFill>
                  <a:srgbClr val="1A2A59"/>
                </a:solidFill>
              </a:rPr>
              <a:t> </a:t>
            </a:r>
            <a:endParaRPr lang="en-US" sz="2800" b="1" dirty="0">
              <a:solidFill>
                <a:srgbClr val="1A2A59"/>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363257"/>
            <a:ext cx="2330450" cy="869950"/>
          </a:xfrm>
          <a:prstGeom prst="rect">
            <a:avLst/>
          </a:prstGeom>
        </p:spPr>
      </p:pic>
    </p:spTree>
    <p:extLst>
      <p:ext uri="{BB962C8B-B14F-4D97-AF65-F5344CB8AC3E}">
        <p14:creationId xmlns:p14="http://schemas.microsoft.com/office/powerpoint/2010/main" val="35898642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Officer - Other</a:t>
            </a:r>
            <a:endParaRPr lang="en-US" dirty="0"/>
          </a:p>
        </p:txBody>
      </p:sp>
      <p:sp>
        <p:nvSpPr>
          <p:cNvPr id="3" name="Content Placeholder 2"/>
          <p:cNvSpPr>
            <a:spLocks noGrp="1"/>
          </p:cNvSpPr>
          <p:nvPr>
            <p:ph idx="1"/>
          </p:nvPr>
        </p:nvSpPr>
        <p:spPr/>
        <p:txBody>
          <a:bodyPr/>
          <a:lstStyle/>
          <a:p>
            <a:endParaRPr lang="en-US" dirty="0" smtClean="0"/>
          </a:p>
          <a:p>
            <a:r>
              <a:rPr lang="en-US" dirty="0" smtClean="0"/>
              <a:t>Officers must be verified in SCC</a:t>
            </a:r>
          </a:p>
          <a:p>
            <a:r>
              <a:rPr lang="en-US" dirty="0" smtClean="0"/>
              <a:t>For a rejection to be processed with a title other than president, vice-president, secretary or treasurer of a corporation documentation must accompany the 16A form identifying the officer as being elected or appoint as such officer</a:t>
            </a:r>
          </a:p>
          <a:p>
            <a:r>
              <a:rPr lang="en-US" dirty="0" smtClean="0"/>
              <a:t>Directors cannot reject coverage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47</a:t>
            </a:fld>
            <a:endParaRPr lang="en-US" dirty="0"/>
          </a:p>
        </p:txBody>
      </p:sp>
    </p:spTree>
    <p:extLst>
      <p:ext uri="{BB962C8B-B14F-4D97-AF65-F5344CB8AC3E}">
        <p14:creationId xmlns:p14="http://schemas.microsoft.com/office/powerpoint/2010/main" val="3051771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Officer - Manager</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Managers cannot be verified in SCC</a:t>
            </a:r>
            <a:endParaRPr lang="en-US" dirty="0"/>
          </a:p>
          <a:p>
            <a:r>
              <a:rPr lang="en-US" dirty="0" smtClean="0"/>
              <a:t>Manager(s) </a:t>
            </a:r>
            <a:r>
              <a:rPr lang="en-US" dirty="0"/>
              <a:t>rejecting coverage must provide </a:t>
            </a:r>
            <a:r>
              <a:rPr lang="en-US" dirty="0" smtClean="0"/>
              <a:t>a copy of the articles of organization or operating agreement showing the individual(s) as appointed or elected as Manager(s)</a:t>
            </a:r>
          </a:p>
        </p:txBody>
      </p:sp>
      <p:sp>
        <p:nvSpPr>
          <p:cNvPr id="4" name="Slide Number Placeholder 3"/>
          <p:cNvSpPr>
            <a:spLocks noGrp="1"/>
          </p:cNvSpPr>
          <p:nvPr>
            <p:ph type="sldNum" sz="quarter" idx="4"/>
          </p:nvPr>
        </p:nvSpPr>
        <p:spPr/>
        <p:txBody>
          <a:bodyPr/>
          <a:lstStyle/>
          <a:p>
            <a:fld id="{75E7B1F5-70E4-8949-8B8B-293333D02E48}" type="slidenum">
              <a:rPr lang="en-US" smtClean="0"/>
              <a:pPr/>
              <a:t>48</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04822" y="1338130"/>
            <a:ext cx="1661489" cy="1548529"/>
          </a:xfrm>
          <a:prstGeom prst="rect">
            <a:avLst/>
          </a:prstGeom>
        </p:spPr>
      </p:pic>
    </p:spTree>
    <p:extLst>
      <p:ext uri="{BB962C8B-B14F-4D97-AF65-F5344CB8AC3E}">
        <p14:creationId xmlns:p14="http://schemas.microsoft.com/office/powerpoint/2010/main" val="1623732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SCC –Clerk’s Information System</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49</a:t>
            </a:fld>
            <a:endParaRPr lang="en-US" dirty="0"/>
          </a:p>
        </p:txBody>
      </p:sp>
      <p:pic>
        <p:nvPicPr>
          <p:cNvPr id="1028" name="Picture 4"/>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238457"/>
            <a:ext cx="4038600" cy="324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238457"/>
            <a:ext cx="4038600" cy="281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a:spLocks noChangeArrowheads="1"/>
          </p:cNvSpPr>
          <p:nvPr/>
        </p:nvSpPr>
        <p:spPr bwMode="auto">
          <a:xfrm>
            <a:off x="2535237" y="3408246"/>
            <a:ext cx="623888" cy="284162"/>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Oval 8"/>
          <p:cNvSpPr>
            <a:spLocks noChangeArrowheads="1"/>
          </p:cNvSpPr>
          <p:nvPr/>
        </p:nvSpPr>
        <p:spPr bwMode="auto">
          <a:xfrm>
            <a:off x="7432646" y="4320329"/>
            <a:ext cx="964734" cy="737123"/>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Oval 13"/>
          <p:cNvSpPr>
            <a:spLocks noChangeArrowheads="1"/>
          </p:cNvSpPr>
          <p:nvPr/>
        </p:nvSpPr>
        <p:spPr bwMode="auto">
          <a:xfrm>
            <a:off x="5412298" y="4380450"/>
            <a:ext cx="964734" cy="737123"/>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Oval 14"/>
          <p:cNvSpPr>
            <a:spLocks noChangeArrowheads="1"/>
          </p:cNvSpPr>
          <p:nvPr/>
        </p:nvSpPr>
        <p:spPr bwMode="auto">
          <a:xfrm>
            <a:off x="1115736" y="3408246"/>
            <a:ext cx="1082180" cy="284162"/>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17821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5476"/>
            <a:ext cx="8229600" cy="4525963"/>
          </a:xfrm>
        </p:spPr>
        <p:txBody>
          <a:bodyPr rtlCol="0">
            <a:normAutofit lnSpcReduction="10000"/>
          </a:bodyPr>
          <a:lstStyle/>
          <a:p>
            <a:pPr marL="0" indent="0">
              <a:buNone/>
              <a:defRPr/>
            </a:pPr>
            <a:r>
              <a:rPr lang="en-US" altLang="en-US" dirty="0"/>
              <a:t>Indemnity </a:t>
            </a:r>
            <a:r>
              <a:rPr lang="en-US" altLang="en-US" dirty="0" smtClean="0"/>
              <a:t>Benefits include:</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Temporary </a:t>
            </a:r>
            <a:r>
              <a:rPr lang="en-US" dirty="0" smtClean="0"/>
              <a:t>Partial and Temporary Total</a:t>
            </a:r>
          </a:p>
          <a:p>
            <a:pPr lvl="1">
              <a:defRPr/>
            </a:pPr>
            <a:r>
              <a:rPr lang="en-US" dirty="0" smtClean="0"/>
              <a:t>66⅔ percent of the average weekly wages</a:t>
            </a:r>
          </a:p>
          <a:p>
            <a:pPr lvl="1">
              <a:defRPr/>
            </a:pPr>
            <a:r>
              <a:rPr lang="en-US" dirty="0" smtClean="0"/>
              <a:t>Undocumented workers ineligible for TPD</a:t>
            </a:r>
          </a:p>
          <a:p>
            <a:pPr marL="457200" lvl="1" indent="0">
              <a:buNone/>
              <a:defRPr/>
            </a:pPr>
            <a:endParaRPr lang="en-US" dirty="0"/>
          </a:p>
          <a:p>
            <a:pPr eaLnBrk="1" fontAlgn="auto" hangingPunct="1">
              <a:spcBef>
                <a:spcPts val="0"/>
              </a:spcBef>
              <a:spcAft>
                <a:spcPts val="0"/>
              </a:spcAft>
              <a:defRPr/>
            </a:pPr>
            <a:r>
              <a:rPr lang="en-US" dirty="0"/>
              <a:t>Permanent </a:t>
            </a:r>
            <a:r>
              <a:rPr lang="en-US" dirty="0" smtClean="0"/>
              <a:t>Total</a:t>
            </a:r>
          </a:p>
          <a:p>
            <a:pPr lvl="1">
              <a:defRPr/>
            </a:pPr>
            <a:r>
              <a:rPr lang="en-US" dirty="0" smtClean="0"/>
              <a:t>Lifetime wage replacement</a:t>
            </a:r>
            <a:endParaRPr lang="en-US" dirty="0"/>
          </a:p>
          <a:p>
            <a:pPr marL="0" indent="0" eaLnBrk="1" fontAlgn="auto" hangingPunct="1">
              <a:spcBef>
                <a:spcPts val="0"/>
              </a:spcBef>
              <a:spcAft>
                <a:spcPts val="0"/>
              </a:spcAft>
              <a:buNone/>
              <a:defRPr/>
            </a:pPr>
            <a:endParaRPr lang="en-US" dirty="0"/>
          </a:p>
          <a:p>
            <a:pPr eaLnBrk="1" fontAlgn="auto" hangingPunct="1">
              <a:spcBef>
                <a:spcPts val="0"/>
              </a:spcBef>
              <a:spcAft>
                <a:spcPts val="0"/>
              </a:spcAft>
              <a:defRPr/>
            </a:pPr>
            <a:r>
              <a:rPr lang="en-US" dirty="0" smtClean="0"/>
              <a:t>Fatal</a:t>
            </a:r>
          </a:p>
          <a:p>
            <a:pPr lvl="1">
              <a:defRPr/>
            </a:pPr>
            <a:r>
              <a:rPr lang="en-US" dirty="0" smtClean="0"/>
              <a:t>Wage replacement benefits, funeral expenses and transportation</a:t>
            </a:r>
            <a:endParaRPr lang="en-US" dirty="0"/>
          </a:p>
        </p:txBody>
      </p:sp>
      <p:sp>
        <p:nvSpPr>
          <p:cNvPr id="11268"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446329F4-B214-4397-9C69-252FD3EF626E}" type="slidenum">
              <a:rPr lang="en-US" smtClean="0"/>
              <a:pPr fontAlgn="base">
                <a:spcBef>
                  <a:spcPct val="0"/>
                </a:spcBef>
                <a:spcAft>
                  <a:spcPct val="0"/>
                </a:spcAft>
                <a:defRPr/>
              </a:pPr>
              <a:t>5</a:t>
            </a:fld>
            <a:endParaRPr lang="en-US" smtClean="0"/>
          </a:p>
        </p:txBody>
      </p:sp>
      <p:sp>
        <p:nvSpPr>
          <p:cNvPr id="6" name="Title 1"/>
          <p:cNvSpPr>
            <a:spLocks noGrp="1"/>
          </p:cNvSpPr>
          <p:nvPr>
            <p:ph type="title"/>
          </p:nvPr>
        </p:nvSpPr>
        <p:spPr/>
        <p:txBody>
          <a:bodyPr>
            <a:normAutofit/>
          </a:bodyPr>
          <a:lstStyle/>
          <a:p>
            <a:r>
              <a:rPr lang="en-US" dirty="0" smtClean="0"/>
              <a:t>Workers’ Compensation – Fundamentals</a:t>
            </a:r>
            <a:endParaRPr lang="en-US" dirty="0"/>
          </a:p>
        </p:txBody>
      </p:sp>
    </p:spTree>
    <p:extLst>
      <p:ext uri="{BB962C8B-B14F-4D97-AF65-F5344CB8AC3E}">
        <p14:creationId xmlns:p14="http://schemas.microsoft.com/office/powerpoint/2010/main" val="551450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Date of Rejection</a:t>
            </a:r>
            <a:endParaRPr lang="en-US" dirty="0"/>
          </a:p>
        </p:txBody>
      </p:sp>
      <p:sp>
        <p:nvSpPr>
          <p:cNvPr id="4" name="Slide Number Placeholder 3"/>
          <p:cNvSpPr>
            <a:spLocks noGrp="1"/>
          </p:cNvSpPr>
          <p:nvPr>
            <p:ph type="sldNum" sz="quarter" idx="10"/>
          </p:nvPr>
        </p:nvSpPr>
        <p:spPr/>
        <p:txBody>
          <a:bodyPr/>
          <a:lstStyle/>
          <a:p>
            <a:fld id="{75E7B1F5-70E4-8949-8B8B-293333D02E48}" type="slidenum">
              <a:rPr lang="en-US" smtClean="0"/>
              <a:pPr/>
              <a:t>50</a:t>
            </a:fld>
            <a:endParaRPr lang="en-US" dirty="0"/>
          </a:p>
        </p:txBody>
      </p:sp>
      <p:sp>
        <p:nvSpPr>
          <p:cNvPr id="3" name="Content Placeholder 2"/>
          <p:cNvSpPr>
            <a:spLocks noGrp="1"/>
          </p:cNvSpPr>
          <p:nvPr>
            <p:ph idx="4294967295"/>
          </p:nvPr>
        </p:nvSpPr>
        <p:spPr>
          <a:xfrm>
            <a:off x="204281" y="1600200"/>
            <a:ext cx="8229600" cy="4525963"/>
          </a:xfrm>
        </p:spPr>
        <p:txBody>
          <a:bodyPr>
            <a:normAutofit lnSpcReduction="10000"/>
          </a:bodyPr>
          <a:lstStyle/>
          <a:p>
            <a:r>
              <a:rPr lang="en-US" dirty="0" smtClean="0"/>
              <a:t>“. . . notice shall be effective as of the last to occur of (</a:t>
            </a:r>
            <a:r>
              <a:rPr lang="en-US" dirty="0" err="1" smtClean="0"/>
              <a:t>i</a:t>
            </a:r>
            <a:r>
              <a:rPr lang="en-US" dirty="0" smtClean="0"/>
              <a:t>) the date of the inception of the policy or (ii) the delivery of such notice to the employer”</a:t>
            </a:r>
          </a:p>
          <a:p>
            <a:pPr marL="0" indent="0">
              <a:buNone/>
            </a:pPr>
            <a:endParaRPr lang="en-US" sz="1800" dirty="0" smtClean="0"/>
          </a:p>
          <a:p>
            <a:pPr marL="0" indent="0">
              <a:buNone/>
            </a:pPr>
            <a:r>
              <a:rPr lang="en-US" sz="2000" dirty="0" smtClean="0"/>
              <a:t>	Example A:</a:t>
            </a:r>
          </a:p>
          <a:p>
            <a:pPr lvl="1">
              <a:buFont typeface="Wingdings" panose="05000000000000000000" pitchFamily="2" charset="2"/>
              <a:buChar char="Ø"/>
            </a:pPr>
            <a:r>
              <a:rPr lang="en-US" sz="2000" b="1" dirty="0" smtClean="0"/>
              <a:t>Officer Signature date 7/1/2015</a:t>
            </a:r>
          </a:p>
          <a:p>
            <a:pPr lvl="1">
              <a:buFont typeface="Wingdings" panose="05000000000000000000" pitchFamily="2" charset="2"/>
              <a:buChar char="Ø"/>
            </a:pPr>
            <a:r>
              <a:rPr lang="en-US" sz="2000" b="1" dirty="0" smtClean="0"/>
              <a:t>Employer Signature date 7/7/2015</a:t>
            </a:r>
          </a:p>
          <a:p>
            <a:pPr lvl="1">
              <a:buFont typeface="Wingdings" panose="05000000000000000000" pitchFamily="2" charset="2"/>
              <a:buChar char="Ø"/>
            </a:pPr>
            <a:r>
              <a:rPr lang="en-US" sz="2000" b="1" dirty="0" smtClean="0"/>
              <a:t>Policy effective date 7/1/2015</a:t>
            </a:r>
          </a:p>
          <a:p>
            <a:pPr lvl="1">
              <a:buFont typeface="Wingdings" panose="05000000000000000000" pitchFamily="2" charset="2"/>
              <a:buChar char="Ø"/>
            </a:pPr>
            <a:r>
              <a:rPr lang="en-US" sz="2000" b="1" dirty="0" smtClean="0"/>
              <a:t>Approval 7/7/2015</a:t>
            </a:r>
          </a:p>
          <a:p>
            <a:pPr marL="0" indent="0">
              <a:buNone/>
            </a:pPr>
            <a:endParaRPr lang="en-US" sz="2000" dirty="0" smtClean="0"/>
          </a:p>
          <a:p>
            <a:pPr marL="0" indent="0">
              <a:buNone/>
            </a:pPr>
            <a:r>
              <a:rPr lang="en-US" sz="2000" dirty="0" smtClean="0"/>
              <a:t>	Example B:</a:t>
            </a:r>
            <a:endParaRPr lang="en-US" sz="2000" dirty="0"/>
          </a:p>
          <a:p>
            <a:pPr lvl="1">
              <a:buFont typeface="Wingdings" panose="05000000000000000000" pitchFamily="2" charset="2"/>
              <a:buChar char="Ø"/>
            </a:pPr>
            <a:r>
              <a:rPr lang="en-US" sz="2000" b="1" dirty="0"/>
              <a:t>Officer Signature date </a:t>
            </a:r>
            <a:r>
              <a:rPr lang="en-US" sz="2000" b="1" dirty="0" smtClean="0"/>
              <a:t>7/1/2015</a:t>
            </a:r>
            <a:endParaRPr lang="en-US" sz="2000" b="1" dirty="0"/>
          </a:p>
          <a:p>
            <a:pPr lvl="1">
              <a:buFont typeface="Wingdings" panose="05000000000000000000" pitchFamily="2" charset="2"/>
              <a:buChar char="Ø"/>
            </a:pPr>
            <a:r>
              <a:rPr lang="en-US" sz="2000" b="1" dirty="0"/>
              <a:t>Employer Signature </a:t>
            </a:r>
            <a:r>
              <a:rPr lang="en-US" sz="2000" b="1" dirty="0" smtClean="0"/>
              <a:t>date 6/30/2015</a:t>
            </a:r>
            <a:endParaRPr lang="en-US" sz="2000" b="1" dirty="0"/>
          </a:p>
          <a:p>
            <a:pPr lvl="1">
              <a:buFont typeface="Wingdings" panose="05000000000000000000" pitchFamily="2" charset="2"/>
              <a:buChar char="Ø"/>
            </a:pPr>
            <a:r>
              <a:rPr lang="en-US" sz="2000" b="1" dirty="0"/>
              <a:t>Policy effective date </a:t>
            </a:r>
            <a:r>
              <a:rPr lang="en-US" sz="2000" b="1" dirty="0" smtClean="0"/>
              <a:t>7/1/2015</a:t>
            </a:r>
            <a:endParaRPr lang="en-US" sz="2000" b="1" dirty="0"/>
          </a:p>
          <a:p>
            <a:pPr lvl="1">
              <a:buFont typeface="Wingdings" panose="05000000000000000000" pitchFamily="2" charset="2"/>
              <a:buChar char="Ø"/>
            </a:pPr>
            <a:r>
              <a:rPr lang="en-US" sz="2000" b="1"/>
              <a:t>Approval </a:t>
            </a:r>
            <a:r>
              <a:rPr lang="en-US" sz="2000" b="1" smtClean="0"/>
              <a:t>7/1/2015</a:t>
            </a:r>
            <a:endParaRPr lang="en-US" sz="2000" b="1" dirty="0"/>
          </a:p>
          <a:p>
            <a:pPr marL="0" indent="0">
              <a:buNone/>
            </a:pPr>
            <a:endParaRPr lang="en-US" sz="2000" b="0" dirty="0" smtClean="0"/>
          </a:p>
          <a:p>
            <a:pPr marL="0" indent="0">
              <a:buNone/>
            </a:pPr>
            <a:endParaRPr lang="en-US" sz="2000" dirty="0"/>
          </a:p>
          <a:p>
            <a:pPr marL="0" indent="0">
              <a:buNone/>
            </a:pPr>
            <a:endParaRPr lang="en-US" sz="2000" dirty="0" smtClean="0"/>
          </a:p>
          <a:p>
            <a:pPr marL="0" indent="0">
              <a:buNone/>
            </a:pP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673" y="2908569"/>
            <a:ext cx="2675106" cy="2373549"/>
          </a:xfrm>
          <a:prstGeom prst="rect">
            <a:avLst/>
          </a:prstGeom>
        </p:spPr>
      </p:pic>
    </p:spTree>
    <p:extLst>
      <p:ext uri="{BB962C8B-B14F-4D97-AF65-F5344CB8AC3E}">
        <p14:creationId xmlns:p14="http://schemas.microsoft.com/office/powerpoint/2010/main" val="534754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of Approval</a:t>
            </a:r>
            <a:endParaRPr lang="en-US" dirty="0"/>
          </a:p>
        </p:txBody>
      </p:sp>
      <p:sp>
        <p:nvSpPr>
          <p:cNvPr id="4" name="Content Placeholder 3"/>
          <p:cNvSpPr>
            <a:spLocks noGrp="1"/>
          </p:cNvSpPr>
          <p:nvPr>
            <p:ph idx="1"/>
          </p:nvPr>
        </p:nvSpPr>
        <p:spPr/>
        <p:txBody>
          <a:bodyPr/>
          <a:lstStyle/>
          <a:p>
            <a:r>
              <a:rPr lang="en-US" dirty="0" smtClean="0"/>
              <a:t>The following shall receive copies of approval:</a:t>
            </a:r>
          </a:p>
          <a:p>
            <a:pPr marL="0" indent="0">
              <a:buNone/>
            </a:pPr>
            <a:endParaRPr lang="en-US" dirty="0" smtClean="0"/>
          </a:p>
          <a:p>
            <a:pPr>
              <a:buFont typeface="Wingdings" panose="05000000000000000000" pitchFamily="2" charset="2"/>
              <a:buChar char="Ø"/>
            </a:pPr>
            <a:r>
              <a:rPr lang="en-US" dirty="0" smtClean="0"/>
              <a:t>Officer</a:t>
            </a:r>
          </a:p>
          <a:p>
            <a:pPr>
              <a:buFont typeface="Wingdings" panose="05000000000000000000" pitchFamily="2" charset="2"/>
              <a:buChar char="Ø"/>
            </a:pPr>
            <a:r>
              <a:rPr lang="en-US" smtClean="0"/>
              <a:t>Carrier</a:t>
            </a:r>
            <a:endParaRPr lang="en-US" dirty="0" smtClean="0"/>
          </a:p>
          <a:p>
            <a:pPr>
              <a:buFont typeface="Wingdings" panose="05000000000000000000" pitchFamily="2" charset="2"/>
              <a:buChar char="Ø"/>
            </a:pPr>
            <a:r>
              <a:rPr lang="en-US" dirty="0" smtClean="0"/>
              <a:t>Agent, if applicable</a:t>
            </a:r>
          </a:p>
          <a:p>
            <a:pPr>
              <a:buFont typeface="Wingdings" panose="05000000000000000000" pitchFamily="2" charset="2"/>
              <a:buChar char="Ø"/>
            </a:pPr>
            <a:endParaRPr lang="en-US" dirty="0"/>
          </a:p>
          <a:p>
            <a:r>
              <a:rPr lang="en-US" dirty="0" smtClean="0"/>
              <a:t>Approval is continuous unless revoked by filing notice with the employer and Commission (17A)</a:t>
            </a:r>
            <a:endParaRPr lang="en-US" dirty="0"/>
          </a:p>
        </p:txBody>
      </p:sp>
      <p:sp>
        <p:nvSpPr>
          <p:cNvPr id="3" name="Slide Number Placeholder 2"/>
          <p:cNvSpPr>
            <a:spLocks noGrp="1"/>
          </p:cNvSpPr>
          <p:nvPr>
            <p:ph type="sldNum" sz="quarter" idx="4"/>
          </p:nvPr>
        </p:nvSpPr>
        <p:spPr/>
        <p:txBody>
          <a:bodyPr/>
          <a:lstStyle/>
          <a:p>
            <a:fld id="{75E7B1F5-70E4-8949-8B8B-293333D02E48}" type="slidenum">
              <a:rPr lang="en-US" smtClean="0"/>
              <a:pPr/>
              <a:t>51</a:t>
            </a:fld>
            <a:endParaRPr lang="en-US" dirty="0"/>
          </a:p>
        </p:txBody>
      </p:sp>
    </p:spTree>
    <p:extLst>
      <p:ext uri="{BB962C8B-B14F-4D97-AF65-F5344CB8AC3E}">
        <p14:creationId xmlns:p14="http://schemas.microsoft.com/office/powerpoint/2010/main" val="18847412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890017" y="3238627"/>
            <a:ext cx="6862505" cy="2308324"/>
          </a:xfrm>
          <a:prstGeom prst="rect">
            <a:avLst/>
          </a:prstGeom>
          <a:noFill/>
        </p:spPr>
        <p:txBody>
          <a:bodyPr wrap="square" rtlCol="0">
            <a:spAutoFit/>
          </a:bodyPr>
          <a:lstStyle/>
          <a:p>
            <a:pPr algn="ctr"/>
            <a:r>
              <a:rPr lang="en-US" sz="4800" b="1" dirty="0" smtClean="0">
                <a:solidFill>
                  <a:srgbClr val="1E3063"/>
                </a:solidFill>
                <a:latin typeface="+mj-lt"/>
              </a:rPr>
              <a:t>Independent Contractor </a:t>
            </a:r>
          </a:p>
          <a:p>
            <a:pPr algn="ctr"/>
            <a:r>
              <a:rPr lang="en-US" sz="4800" b="1" dirty="0" smtClean="0">
                <a:solidFill>
                  <a:srgbClr val="1E3063"/>
                </a:solidFill>
                <a:latin typeface="+mj-lt"/>
              </a:rPr>
              <a:t>vs.</a:t>
            </a:r>
          </a:p>
          <a:p>
            <a:pPr algn="ctr"/>
            <a:r>
              <a:rPr lang="en-US" sz="4800" b="1" dirty="0" smtClean="0">
                <a:solidFill>
                  <a:srgbClr val="1E3063"/>
                </a:solidFill>
                <a:latin typeface="+mj-lt"/>
              </a:rPr>
              <a:t>Employee</a:t>
            </a: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52</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1753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53</a:t>
            </a:fld>
            <a:endParaRPr lang="en-US" dirty="0"/>
          </a:p>
        </p:txBody>
      </p:sp>
      <p:sp>
        <p:nvSpPr>
          <p:cNvPr id="7" name="Content Placeholder 2"/>
          <p:cNvSpPr>
            <a:spLocks noGrp="1"/>
          </p:cNvSpPr>
          <p:nvPr>
            <p:ph idx="1"/>
          </p:nvPr>
        </p:nvSpPr>
        <p:spPr>
          <a:xfrm>
            <a:off x="457200" y="1463040"/>
            <a:ext cx="8355330" cy="5258435"/>
          </a:xfrm>
        </p:spPr>
        <p:txBody>
          <a:bodyPr>
            <a:normAutofit/>
          </a:bodyPr>
          <a:lstStyle/>
          <a:p>
            <a:r>
              <a:rPr lang="en-US" dirty="0" smtClean="0"/>
              <a:t>Independent Contractor is not defined by the law</a:t>
            </a:r>
            <a:endParaRPr lang="en-US" dirty="0"/>
          </a:p>
          <a:p>
            <a:pPr lvl="1"/>
            <a:endParaRPr lang="en-US" dirty="0" smtClean="0">
              <a:latin typeface="Arial" pitchFamily="34" charset="0"/>
              <a:cs typeface="Arial" pitchFamily="34" charset="0"/>
            </a:endParaRPr>
          </a:p>
          <a:p>
            <a:pPr lvl="1"/>
            <a:endParaRPr lang="en-US" dirty="0">
              <a:latin typeface="Arial" pitchFamily="34" charset="0"/>
              <a:cs typeface="Arial" pitchFamily="34" charset="0"/>
            </a:endParaRPr>
          </a:p>
          <a:p>
            <a:pPr lvl="1"/>
            <a:endParaRPr lang="en-US" dirty="0" smtClean="0">
              <a:latin typeface="Arial" pitchFamily="34" charset="0"/>
              <a:cs typeface="Arial" pitchFamily="34" charset="0"/>
            </a:endParaRPr>
          </a:p>
          <a:p>
            <a:pPr lvl="1"/>
            <a:r>
              <a:rPr lang="en-US" dirty="0" smtClean="0">
                <a:cs typeface="Arial" pitchFamily="34" charset="0"/>
              </a:rPr>
              <a:t>Defined by court decisions</a:t>
            </a:r>
          </a:p>
          <a:p>
            <a:pPr lvl="1"/>
            <a:endParaRPr lang="en-US" dirty="0" smtClean="0">
              <a:cs typeface="Arial" pitchFamily="34" charset="0"/>
            </a:endParaRPr>
          </a:p>
          <a:p>
            <a:pPr lvl="1"/>
            <a:r>
              <a:rPr lang="en-US" dirty="0" smtClean="0">
                <a:cs typeface="Arial" pitchFamily="34" charset="0"/>
              </a:rPr>
              <a:t>Designating a person as an </a:t>
            </a:r>
          </a:p>
          <a:p>
            <a:pPr marL="457200" lvl="1" indent="0">
              <a:buNone/>
            </a:pPr>
            <a:r>
              <a:rPr lang="en-US" dirty="0" smtClean="0">
                <a:cs typeface="Arial" pitchFamily="34" charset="0"/>
              </a:rPr>
              <a:t>    Independent Contractor or paying </a:t>
            </a:r>
          </a:p>
          <a:p>
            <a:pPr marL="457200" lvl="1" indent="0">
              <a:buNone/>
            </a:pPr>
            <a:r>
              <a:rPr lang="en-US" dirty="0" smtClean="0">
                <a:cs typeface="Arial" pitchFamily="34" charset="0"/>
              </a:rPr>
              <a:t>    them on a 1099 is not determinative  </a:t>
            </a:r>
            <a:endParaRPr lang="en-US" dirty="0">
              <a:cs typeface="Arial" pitchFamily="34" charset="0"/>
            </a:endParaRPr>
          </a:p>
          <a:p>
            <a:pPr lvl="1"/>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4623" y="2098973"/>
            <a:ext cx="2747206" cy="2276841"/>
          </a:xfrm>
          <a:prstGeom prst="rect">
            <a:avLst/>
          </a:prstGeom>
        </p:spPr>
      </p:pic>
    </p:spTree>
    <p:extLst>
      <p:ext uri="{BB962C8B-B14F-4D97-AF65-F5344CB8AC3E}">
        <p14:creationId xmlns:p14="http://schemas.microsoft.com/office/powerpoint/2010/main" val="29952739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cont.</a:t>
            </a:r>
            <a:endParaRPr lang="en-US" dirty="0"/>
          </a:p>
        </p:txBody>
      </p:sp>
      <p:sp>
        <p:nvSpPr>
          <p:cNvPr id="3" name="Content Placeholder 2"/>
          <p:cNvSpPr>
            <a:spLocks noGrp="1"/>
          </p:cNvSpPr>
          <p:nvPr>
            <p:ph idx="1"/>
          </p:nvPr>
        </p:nvSpPr>
        <p:spPr/>
        <p:txBody>
          <a:bodyPr/>
          <a:lstStyle/>
          <a:p>
            <a:r>
              <a:rPr lang="en-US" dirty="0" smtClean="0"/>
              <a:t>Employers cannot simply designate persons as employees or independent contractors; what the parties to such a contract call their relationship is but one factor to consider in determining the status of employee versus that of independent contractor, and the right of control is the determinative factor in ascertaining the parties status.  </a:t>
            </a:r>
            <a:r>
              <a:rPr lang="en-US" u="sng" dirty="0" err="1" smtClean="0"/>
              <a:t>Howarth</a:t>
            </a:r>
            <a:r>
              <a:rPr lang="en-US" u="sng" dirty="0" smtClean="0"/>
              <a:t> v. Rockingham Publishing Co.</a:t>
            </a:r>
            <a:r>
              <a:rPr lang="en-US" dirty="0" smtClean="0"/>
              <a:t>, 20 F. Supp. 2d 959 (W.D. Va. 1998)</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54</a:t>
            </a:fld>
            <a:endParaRPr lang="en-US" dirty="0"/>
          </a:p>
        </p:txBody>
      </p:sp>
    </p:spTree>
    <p:extLst>
      <p:ext uri="{BB962C8B-B14F-4D97-AF65-F5344CB8AC3E}">
        <p14:creationId xmlns:p14="http://schemas.microsoft.com/office/powerpoint/2010/main" val="39152479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cont.</a:t>
            </a:r>
            <a:endParaRPr lang="en-US" dirty="0"/>
          </a:p>
        </p:txBody>
      </p:sp>
      <p:sp>
        <p:nvSpPr>
          <p:cNvPr id="3" name="Content Placeholder 2"/>
          <p:cNvSpPr>
            <a:spLocks noGrp="1"/>
          </p:cNvSpPr>
          <p:nvPr>
            <p:ph idx="1"/>
          </p:nvPr>
        </p:nvSpPr>
        <p:spPr/>
        <p:txBody>
          <a:bodyPr/>
          <a:lstStyle/>
          <a:p>
            <a:r>
              <a:rPr lang="en-US" dirty="0"/>
              <a:t>The elements of an employment relationship are</a:t>
            </a:r>
            <a:r>
              <a:rPr lang="en-US" dirty="0" smtClean="0"/>
              <a:t>:</a:t>
            </a:r>
          </a:p>
          <a:p>
            <a:pPr marL="0" indent="0">
              <a:buNone/>
            </a:pPr>
            <a:endParaRPr lang="en-US" dirty="0"/>
          </a:p>
          <a:p>
            <a:pPr marL="914400" lvl="1" indent="-514350">
              <a:buFont typeface="+mj-lt"/>
              <a:buAutoNum type="arabicPeriod"/>
            </a:pPr>
            <a:r>
              <a:rPr lang="en-US" dirty="0">
                <a:latin typeface="Arial" pitchFamily="34" charset="0"/>
                <a:cs typeface="Arial" pitchFamily="34" charset="0"/>
              </a:rPr>
              <a:t>Selection and engagement of the worker</a:t>
            </a:r>
          </a:p>
          <a:p>
            <a:pPr marL="914400" lvl="1" indent="-514350">
              <a:buFont typeface="+mj-lt"/>
              <a:buAutoNum type="arabicPeriod"/>
            </a:pPr>
            <a:r>
              <a:rPr lang="en-US" dirty="0">
                <a:latin typeface="Arial" pitchFamily="34" charset="0"/>
                <a:cs typeface="Arial" pitchFamily="34" charset="0"/>
              </a:rPr>
              <a:t>Payment of wages</a:t>
            </a:r>
          </a:p>
          <a:p>
            <a:pPr marL="914400" lvl="1" indent="-514350">
              <a:buFont typeface="+mj-lt"/>
              <a:buAutoNum type="arabicPeriod"/>
            </a:pPr>
            <a:r>
              <a:rPr lang="en-US" dirty="0">
                <a:latin typeface="Arial" pitchFamily="34" charset="0"/>
                <a:cs typeface="Arial" pitchFamily="34" charset="0"/>
              </a:rPr>
              <a:t>Power of dismissal</a:t>
            </a:r>
          </a:p>
          <a:p>
            <a:pPr marL="914400" lvl="1" indent="-514350">
              <a:buFont typeface="+mj-lt"/>
              <a:buAutoNum type="arabicPeriod"/>
            </a:pPr>
            <a:r>
              <a:rPr lang="en-US" dirty="0">
                <a:latin typeface="Arial" pitchFamily="34" charset="0"/>
                <a:cs typeface="Arial" pitchFamily="34" charset="0"/>
              </a:rPr>
              <a:t>Power of control of worker’s actions</a:t>
            </a:r>
            <a:r>
              <a:rPr lang="en-US" b="1" dirty="0">
                <a:latin typeface="Arial" pitchFamily="34" charset="0"/>
                <a:cs typeface="Arial" pitchFamily="34" charset="0"/>
              </a:rPr>
              <a:t>*</a:t>
            </a:r>
          </a:p>
          <a:p>
            <a:pPr marL="914400" lvl="1" indent="-514350">
              <a:buFont typeface="+mj-lt"/>
              <a:buAutoNum type="arabicPeriod"/>
            </a:pPr>
            <a:endParaRPr lang="en-US" dirty="0">
              <a:latin typeface="Arial" pitchFamily="34" charset="0"/>
              <a:cs typeface="Arial" pitchFamily="34" charset="0"/>
            </a:endParaRPr>
          </a:p>
          <a:p>
            <a:pPr marL="400050" lvl="1" indent="0">
              <a:buNone/>
            </a:pPr>
            <a:r>
              <a:rPr lang="en-US" dirty="0">
                <a:latin typeface="Arial" pitchFamily="34" charset="0"/>
                <a:cs typeface="Arial" pitchFamily="34" charset="0"/>
              </a:rPr>
              <a:t>      *This is the most important factor</a:t>
            </a:r>
          </a:p>
          <a:p>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55</a:t>
            </a:fld>
            <a:endParaRPr lang="en-US" dirty="0"/>
          </a:p>
        </p:txBody>
      </p:sp>
    </p:spTree>
    <p:extLst>
      <p:ext uri="{BB962C8B-B14F-4D97-AF65-F5344CB8AC3E}">
        <p14:creationId xmlns:p14="http://schemas.microsoft.com/office/powerpoint/2010/main" val="15562379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Contractor cont.</a:t>
            </a:r>
            <a:endParaRPr lang="en-US" dirty="0"/>
          </a:p>
        </p:txBody>
      </p:sp>
      <p:sp>
        <p:nvSpPr>
          <p:cNvPr id="4" name="Content Placeholder 3"/>
          <p:cNvSpPr>
            <a:spLocks noGrp="1"/>
          </p:cNvSpPr>
          <p:nvPr>
            <p:ph idx="1"/>
          </p:nvPr>
        </p:nvSpPr>
        <p:spPr/>
        <p:txBody>
          <a:bodyPr/>
          <a:lstStyle/>
          <a:p>
            <a:r>
              <a:rPr lang="en-US" dirty="0" smtClean="0"/>
              <a:t>An employer-employee relationship exists if the party for whom the work is to be done has the power to direct the means and method by which the other does the work.  If the latter is free to adopt such means and methods as he chooses to accomplish the result, he is not an employee but an independent contractor.  </a:t>
            </a:r>
            <a:r>
              <a:rPr lang="en-US" u="sng" dirty="0" smtClean="0"/>
              <a:t>Intermodal </a:t>
            </a:r>
            <a:r>
              <a:rPr lang="en-US" u="sng" dirty="0" err="1" smtClean="0"/>
              <a:t>Servs</a:t>
            </a:r>
            <a:r>
              <a:rPr lang="en-US" u="sng" dirty="0" smtClean="0"/>
              <a:t>., Inc. v. Smith</a:t>
            </a:r>
            <a:r>
              <a:rPr lang="en-US" dirty="0" smtClean="0"/>
              <a:t>, 234 Va. 596, 364 S.E.2d 221 (1988).</a:t>
            </a:r>
            <a:endParaRPr lang="en-US" dirty="0"/>
          </a:p>
        </p:txBody>
      </p:sp>
      <p:sp>
        <p:nvSpPr>
          <p:cNvPr id="3" name="Slide Number Placeholder 2"/>
          <p:cNvSpPr>
            <a:spLocks noGrp="1"/>
          </p:cNvSpPr>
          <p:nvPr>
            <p:ph type="sldNum" sz="quarter" idx="4"/>
          </p:nvPr>
        </p:nvSpPr>
        <p:spPr/>
        <p:txBody>
          <a:bodyPr/>
          <a:lstStyle/>
          <a:p>
            <a:fld id="{75E7B1F5-70E4-8949-8B8B-293333D02E48}" type="slidenum">
              <a:rPr lang="en-US" smtClean="0"/>
              <a:pPr/>
              <a:t>56</a:t>
            </a:fld>
            <a:endParaRPr lang="en-US" dirty="0"/>
          </a:p>
        </p:txBody>
      </p:sp>
    </p:spTree>
    <p:extLst>
      <p:ext uri="{BB962C8B-B14F-4D97-AF65-F5344CB8AC3E}">
        <p14:creationId xmlns:p14="http://schemas.microsoft.com/office/powerpoint/2010/main" val="35144923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Misclassification </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57</a:t>
            </a:fld>
            <a:endParaRPr lang="en-US" dirty="0"/>
          </a:p>
        </p:txBody>
      </p:sp>
      <p:sp>
        <p:nvSpPr>
          <p:cNvPr id="7" name="Content Placeholder 2"/>
          <p:cNvSpPr>
            <a:spLocks noGrp="1"/>
          </p:cNvSpPr>
          <p:nvPr>
            <p:ph idx="1"/>
          </p:nvPr>
        </p:nvSpPr>
        <p:spPr>
          <a:xfrm>
            <a:off x="457200" y="1474470"/>
            <a:ext cx="8321040" cy="5247005"/>
          </a:xfrm>
        </p:spPr>
        <p:txBody>
          <a:bodyPr>
            <a:normAutofit/>
          </a:bodyPr>
          <a:lstStyle/>
          <a:p>
            <a:r>
              <a:rPr lang="en-US" dirty="0" smtClean="0"/>
              <a:t>Employee Misclassification: When an employer </a:t>
            </a:r>
            <a:r>
              <a:rPr lang="en-US" u="sng" dirty="0" smtClean="0"/>
              <a:t>improperly</a:t>
            </a:r>
            <a:r>
              <a:rPr lang="en-US" dirty="0" smtClean="0"/>
              <a:t> classifies a </a:t>
            </a:r>
            <a:r>
              <a:rPr lang="en-US" dirty="0" smtClean="0">
                <a:cs typeface="Arial" pitchFamily="34" charset="0"/>
              </a:rPr>
              <a:t>person as an Independent Contractor rather than as an employee</a:t>
            </a:r>
            <a:endParaRPr lang="en-US" dirty="0">
              <a:cs typeface="Arial" pitchFamily="34" charset="0"/>
            </a:endParaRPr>
          </a:p>
          <a:p>
            <a:pPr marL="457200" lvl="1" indent="0">
              <a:buNone/>
            </a:pPr>
            <a:endParaRPr lang="en-US" dirty="0" smtClean="0">
              <a:latin typeface="Arial" pitchFamily="34" charset="0"/>
              <a:cs typeface="Arial" pitchFamily="34" charset="0"/>
            </a:endParaRPr>
          </a:p>
          <a:p>
            <a:r>
              <a:rPr lang="en-US" dirty="0"/>
              <a:t>Misclassification is often identified at audit which can be costly and troublesome </a:t>
            </a:r>
          </a:p>
          <a:p>
            <a:pPr marL="0" indent="0">
              <a:buNone/>
            </a:pPr>
            <a:endParaRPr lang="en-US" dirty="0"/>
          </a:p>
          <a:p>
            <a:r>
              <a:rPr lang="en-US" dirty="0"/>
              <a:t>Be upfront with your Agent</a:t>
            </a:r>
          </a:p>
          <a:p>
            <a:pPr marL="457200" lvl="1" indent="0">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0621039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1676400" y="3466797"/>
            <a:ext cx="5719481" cy="923330"/>
          </a:xfrm>
          <a:prstGeom prst="rect">
            <a:avLst/>
          </a:prstGeom>
          <a:noFill/>
        </p:spPr>
        <p:txBody>
          <a:bodyPr wrap="square" rtlCol="0">
            <a:spAutoFit/>
          </a:bodyPr>
          <a:lstStyle/>
          <a:p>
            <a:pPr algn="ctr"/>
            <a:r>
              <a:rPr lang="en-US" sz="5400" b="1" dirty="0" smtClean="0">
                <a:solidFill>
                  <a:srgbClr val="1E3063"/>
                </a:solidFill>
                <a:latin typeface="+mj-lt"/>
              </a:rPr>
              <a:t>Across State Lines</a:t>
            </a:r>
            <a:endParaRPr lang="en-US" dirty="0" smtClean="0">
              <a:solidFill>
                <a:srgbClr val="1E3063"/>
              </a:solidFill>
              <a:latin typeface="+mj-lt"/>
            </a:endParaRP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58</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2775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Across State Lines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59</a:t>
            </a:fld>
            <a:endParaRPr lang="en-US" dirty="0"/>
          </a:p>
        </p:txBody>
      </p:sp>
      <p:sp>
        <p:nvSpPr>
          <p:cNvPr id="7" name="Content Placeholder 2"/>
          <p:cNvSpPr>
            <a:spLocks noGrp="1"/>
          </p:cNvSpPr>
          <p:nvPr>
            <p:ph idx="1"/>
          </p:nvPr>
        </p:nvSpPr>
        <p:spPr>
          <a:xfrm>
            <a:off x="457200" y="1963276"/>
            <a:ext cx="8229600" cy="4189781"/>
          </a:xfrm>
        </p:spPr>
        <p:txBody>
          <a:bodyPr>
            <a:normAutofit fontScale="92500" lnSpcReduction="10000"/>
          </a:bodyPr>
          <a:lstStyle/>
          <a:p>
            <a:r>
              <a:rPr lang="en-US" dirty="0" smtClean="0"/>
              <a:t>Virginia requires Virginia coverage for work in Virginia</a:t>
            </a:r>
            <a:endParaRPr lang="en-US" dirty="0"/>
          </a:p>
          <a:p>
            <a:pPr marL="457200" lvl="1" indent="0">
              <a:buNone/>
            </a:pPr>
            <a:endParaRPr lang="en-US" dirty="0" smtClean="0"/>
          </a:p>
          <a:p>
            <a:r>
              <a:rPr lang="en-US" dirty="0" smtClean="0"/>
              <a:t>Some employers have coverage based outside Virginia</a:t>
            </a:r>
          </a:p>
          <a:p>
            <a:pPr lvl="1"/>
            <a:r>
              <a:rPr lang="en-US" dirty="0" smtClean="0"/>
              <a:t>Most out of state employers can obtain VA coverage by obtaining a </a:t>
            </a:r>
            <a:r>
              <a:rPr lang="en-US" b="1" dirty="0" smtClean="0"/>
              <a:t>Virginia Amendatory Endorsement </a:t>
            </a:r>
            <a:r>
              <a:rPr lang="en-US" dirty="0" smtClean="0"/>
              <a:t>adding VA to item 3A</a:t>
            </a:r>
            <a:r>
              <a:rPr lang="en-US" b="1" dirty="0" smtClean="0"/>
              <a:t> </a:t>
            </a:r>
            <a:r>
              <a:rPr lang="en-US" dirty="0" smtClean="0"/>
              <a:t>of their existing out of state policy</a:t>
            </a:r>
          </a:p>
          <a:p>
            <a:pPr lvl="1"/>
            <a:r>
              <a:rPr lang="en-US" dirty="0" smtClean="0"/>
              <a:t>The 3A endorsement is for </a:t>
            </a:r>
            <a:r>
              <a:rPr lang="en-US" b="1" dirty="0" smtClean="0"/>
              <a:t>known exposure</a:t>
            </a:r>
          </a:p>
          <a:p>
            <a:pPr lvl="1"/>
            <a:r>
              <a:rPr lang="en-US" dirty="0" smtClean="0"/>
              <a:t>3C endorsement is not sufficient – it is for unknown exposure</a:t>
            </a:r>
          </a:p>
          <a:p>
            <a:pPr lvl="1"/>
            <a:r>
              <a:rPr lang="en-US" dirty="0" smtClean="0"/>
              <a:t>If coverage is with a carrier unlicensed in Virginia – then the employer needs to obtain a separate Virginia based policy</a:t>
            </a:r>
          </a:p>
          <a:p>
            <a:pPr lvl="1"/>
            <a:r>
              <a:rPr lang="en-US" dirty="0" smtClean="0"/>
              <a:t>Other 3A states include New York, Massachusetts and New Hampshire</a:t>
            </a:r>
          </a:p>
          <a:p>
            <a:pPr marL="457200" lvl="1" indent="0">
              <a:buNone/>
            </a:pPr>
            <a:endParaRPr lang="en-US" dirty="0" smtClean="0"/>
          </a:p>
          <a:p>
            <a:r>
              <a:rPr lang="en-US" dirty="0" smtClean="0"/>
              <a:t>Virginia does not have reciprocity with any states</a:t>
            </a:r>
          </a:p>
          <a:p>
            <a:pPr lvl="1"/>
            <a:r>
              <a:rPr lang="en-US" dirty="0" smtClean="0"/>
              <a:t>Virginia coverage is required for even temporary work in Virginia</a:t>
            </a:r>
            <a:endParaRPr lang="en-US" dirty="0"/>
          </a:p>
        </p:txBody>
      </p:sp>
    </p:spTree>
    <p:extLst>
      <p:ext uri="{BB962C8B-B14F-4D97-AF65-F5344CB8AC3E}">
        <p14:creationId xmlns:p14="http://schemas.microsoft.com/office/powerpoint/2010/main" val="3235549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57200" y="1590716"/>
            <a:ext cx="8296275" cy="4525963"/>
          </a:xfrm>
        </p:spPr>
        <p:txBody>
          <a:bodyPr>
            <a:normAutofit fontScale="92500" lnSpcReduction="10000"/>
          </a:bodyPr>
          <a:lstStyle/>
          <a:p>
            <a:pPr marL="0" indent="0">
              <a:buNone/>
              <a:defRPr/>
            </a:pPr>
            <a:r>
              <a:rPr lang="en-US" altLang="en-US" dirty="0" smtClean="0"/>
              <a:t>Lifetime Medical Benefits include</a:t>
            </a:r>
            <a:r>
              <a:rPr lang="en-US" altLang="en-US" dirty="0"/>
              <a:t>:</a:t>
            </a:r>
            <a:endParaRPr lang="en-US" dirty="0"/>
          </a:p>
          <a:p>
            <a:pPr>
              <a:defRPr/>
            </a:pPr>
            <a:endParaRPr lang="en-US" dirty="0"/>
          </a:p>
          <a:p>
            <a:pPr>
              <a:defRPr/>
            </a:pPr>
            <a:r>
              <a:rPr lang="en-US" dirty="0" smtClean="0"/>
              <a:t>Transportation</a:t>
            </a:r>
          </a:p>
          <a:p>
            <a:pPr lvl="1">
              <a:defRPr/>
            </a:pPr>
            <a:r>
              <a:rPr lang="en-US" dirty="0" smtClean="0"/>
              <a:t>Reasonable and necessary transportation costs</a:t>
            </a:r>
            <a:endParaRPr lang="en-US" dirty="0"/>
          </a:p>
          <a:p>
            <a:pPr marL="0" indent="0">
              <a:buNone/>
              <a:defRPr/>
            </a:pPr>
            <a:endParaRPr lang="en-US" dirty="0"/>
          </a:p>
          <a:p>
            <a:pPr>
              <a:defRPr/>
            </a:pPr>
            <a:r>
              <a:rPr lang="en-US" dirty="0" smtClean="0"/>
              <a:t>Panel of physicians</a:t>
            </a:r>
          </a:p>
          <a:p>
            <a:pPr lvl="1">
              <a:defRPr/>
            </a:pPr>
            <a:r>
              <a:rPr lang="en-US" dirty="0" smtClean="0"/>
              <a:t>Panel of at least three physicians</a:t>
            </a:r>
            <a:endParaRPr lang="en-US" dirty="0"/>
          </a:p>
          <a:p>
            <a:pPr marL="0" indent="0">
              <a:buNone/>
              <a:defRPr/>
            </a:pPr>
            <a:endParaRPr lang="en-US" dirty="0"/>
          </a:p>
          <a:p>
            <a:pPr>
              <a:defRPr/>
            </a:pPr>
            <a:r>
              <a:rPr lang="en-US" dirty="0" smtClean="0"/>
              <a:t>Diagnosis and treatment</a:t>
            </a:r>
          </a:p>
          <a:p>
            <a:pPr lvl="1">
              <a:defRPr/>
            </a:pPr>
            <a:r>
              <a:rPr lang="en-US" dirty="0" smtClean="0"/>
              <a:t>Payment for expenses related to injury or occupational disease</a:t>
            </a:r>
            <a:endParaRPr lang="en-US" dirty="0"/>
          </a:p>
          <a:p>
            <a:pPr marL="0" indent="0">
              <a:buNone/>
              <a:defRPr/>
            </a:pPr>
            <a:endParaRPr lang="en-US" dirty="0"/>
          </a:p>
          <a:p>
            <a:pPr>
              <a:defRPr/>
            </a:pPr>
            <a:r>
              <a:rPr lang="en-US" dirty="0" smtClean="0"/>
              <a:t>Vocational Rehabilitation</a:t>
            </a:r>
          </a:p>
          <a:p>
            <a:pPr lvl="1">
              <a:defRPr/>
            </a:pPr>
            <a:r>
              <a:rPr lang="en-US" dirty="0" smtClean="0"/>
              <a:t>Reasonable and necessary vocational rehabilitation</a:t>
            </a:r>
            <a:endParaRPr lang="en-US" dirty="0"/>
          </a:p>
          <a:p>
            <a:endParaRPr lang="en-US" altLang="en-US" dirty="0" smtClean="0"/>
          </a:p>
        </p:txBody>
      </p:sp>
      <p:sp>
        <p:nvSpPr>
          <p:cNvPr id="12292"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B3C0275-F891-4269-93B6-CD158DEC1017}" type="slidenum">
              <a:rPr lang="en-US" smtClean="0"/>
              <a:pPr fontAlgn="base">
                <a:spcBef>
                  <a:spcPct val="0"/>
                </a:spcBef>
                <a:spcAft>
                  <a:spcPct val="0"/>
                </a:spcAft>
                <a:defRPr/>
              </a:pPr>
              <a:t>6</a:t>
            </a:fld>
            <a:endParaRPr lang="en-US" dirty="0" smtClean="0"/>
          </a:p>
        </p:txBody>
      </p:sp>
      <p:sp>
        <p:nvSpPr>
          <p:cNvPr id="7" name="Title 1"/>
          <p:cNvSpPr>
            <a:spLocks noGrp="1"/>
          </p:cNvSpPr>
          <p:nvPr>
            <p:ph type="title"/>
          </p:nvPr>
        </p:nvSpPr>
        <p:spPr/>
        <p:txBody>
          <a:bodyPr>
            <a:normAutofit/>
          </a:bodyPr>
          <a:lstStyle/>
          <a:p>
            <a:r>
              <a:rPr lang="en-US" dirty="0" smtClean="0"/>
              <a:t>Workers’ Compensation – Fundamentals</a:t>
            </a:r>
            <a:endParaRPr lang="en-US" dirty="0"/>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5053" y="1338129"/>
            <a:ext cx="2297575" cy="334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5592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Foreign Injuries Statute § 65.2-508</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60</a:t>
            </a:fld>
            <a:endParaRPr lang="en-US" dirty="0"/>
          </a:p>
        </p:txBody>
      </p:sp>
      <p:sp>
        <p:nvSpPr>
          <p:cNvPr id="7" name="Content Placeholder 2"/>
          <p:cNvSpPr>
            <a:spLocks noGrp="1"/>
          </p:cNvSpPr>
          <p:nvPr>
            <p:ph idx="1"/>
          </p:nvPr>
        </p:nvSpPr>
        <p:spPr>
          <a:xfrm>
            <a:off x="457200" y="1739158"/>
            <a:ext cx="8229600" cy="4805077"/>
          </a:xfrm>
        </p:spPr>
        <p:txBody>
          <a:bodyPr>
            <a:normAutofit/>
          </a:bodyPr>
          <a:lstStyle/>
          <a:p>
            <a:r>
              <a:rPr lang="en-US" dirty="0" smtClean="0"/>
              <a:t>Virginia worker traveling or temporarily working out of state is likely covered by VA coverage if:</a:t>
            </a:r>
          </a:p>
          <a:p>
            <a:endParaRPr lang="en-US" dirty="0"/>
          </a:p>
          <a:p>
            <a:endParaRPr lang="en-US" dirty="0" smtClean="0"/>
          </a:p>
          <a:p>
            <a:endParaRPr lang="en-US" dirty="0" smtClean="0"/>
          </a:p>
          <a:p>
            <a:pPr lvl="1"/>
            <a:r>
              <a:rPr lang="en-US" dirty="0" smtClean="0"/>
              <a:t>Contract of employment is made in Virginia</a:t>
            </a:r>
          </a:p>
          <a:p>
            <a:pPr lvl="1"/>
            <a:r>
              <a:rPr lang="en-US" dirty="0" smtClean="0"/>
              <a:t>Employer’s place of business is in Virginia</a:t>
            </a:r>
          </a:p>
          <a:p>
            <a:pPr lvl="1"/>
            <a:r>
              <a:rPr lang="en-US" dirty="0" smtClean="0"/>
              <a:t>Employee’s work is not exclusively performed outside Virginia</a:t>
            </a:r>
          </a:p>
          <a:p>
            <a:pPr lvl="1"/>
            <a:r>
              <a:rPr lang="en-US" dirty="0" smtClean="0"/>
              <a:t>Employee is not compensated in another state</a:t>
            </a:r>
          </a:p>
          <a:p>
            <a:pPr marL="457200" lvl="1" indent="0">
              <a:buNone/>
            </a:pPr>
            <a:endParaRPr lang="en-US" dirty="0"/>
          </a:p>
          <a:p>
            <a:pPr marL="457200" lvl="1" indent="0">
              <a:buNone/>
            </a:pPr>
            <a:endParaRPr lang="en-US"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66794" y="2704707"/>
            <a:ext cx="2128971" cy="1694703"/>
          </a:xfrm>
          <a:prstGeom prst="rect">
            <a:avLst/>
          </a:prstGeom>
        </p:spPr>
      </p:pic>
    </p:spTree>
    <p:extLst>
      <p:ext uri="{BB962C8B-B14F-4D97-AF65-F5344CB8AC3E}">
        <p14:creationId xmlns:p14="http://schemas.microsoft.com/office/powerpoint/2010/main" val="1425618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341376" y="3231663"/>
            <a:ext cx="8345424" cy="1446550"/>
          </a:xfrm>
          <a:prstGeom prst="rect">
            <a:avLst/>
          </a:prstGeom>
          <a:noFill/>
        </p:spPr>
        <p:txBody>
          <a:bodyPr wrap="square" rtlCol="0">
            <a:spAutoFit/>
          </a:bodyPr>
          <a:lstStyle/>
          <a:p>
            <a:pPr algn="ctr"/>
            <a:r>
              <a:rPr lang="en-US" sz="4400" b="1" dirty="0" smtClean="0">
                <a:solidFill>
                  <a:srgbClr val="1E3063"/>
                </a:solidFill>
                <a:latin typeface="+mj-lt"/>
              </a:rPr>
              <a:t>Workers’ Compensation Insurance</a:t>
            </a:r>
          </a:p>
          <a:p>
            <a:pPr algn="ctr"/>
            <a:r>
              <a:rPr lang="en-US" sz="4400" b="1" dirty="0" smtClean="0">
                <a:solidFill>
                  <a:srgbClr val="1E3063"/>
                </a:solidFill>
                <a:latin typeface="+mj-lt"/>
              </a:rPr>
              <a:t>Dual Regulation</a:t>
            </a:r>
            <a:endParaRPr lang="en-US" sz="4400" dirty="0" smtClean="0">
              <a:solidFill>
                <a:srgbClr val="1E3063"/>
              </a:solidFill>
              <a:latin typeface="+mj-lt"/>
            </a:endParaRPr>
          </a:p>
        </p:txBody>
      </p:sp>
      <p:pic>
        <p:nvPicPr>
          <p:cNvPr id="6" name="Picture 6" descr="Title-White.jpg"/>
          <p:cNvPicPr>
            <a:picLocks noChangeAspect="1"/>
          </p:cNvPicPr>
          <p:nvPr/>
        </p:nvPicPr>
        <p:blipFill>
          <a:blip r:embed="rId3"/>
          <a:srcRect/>
          <a:stretch>
            <a:fillRect/>
          </a:stretch>
        </p:blipFill>
        <p:spPr bwMode="auto">
          <a:xfrm>
            <a:off x="0" y="12192"/>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61</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145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Regulation of WC Insurance</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62</a:t>
            </a:fld>
            <a:endParaRPr lang="en-US" dirty="0"/>
          </a:p>
        </p:txBody>
      </p:sp>
      <p:sp>
        <p:nvSpPr>
          <p:cNvPr id="7" name="Content Placeholder 2"/>
          <p:cNvSpPr>
            <a:spLocks noGrp="1"/>
          </p:cNvSpPr>
          <p:nvPr>
            <p:ph idx="1"/>
          </p:nvPr>
        </p:nvSpPr>
        <p:spPr>
          <a:xfrm>
            <a:off x="457200" y="1600200"/>
            <a:ext cx="8229600" cy="4525963"/>
          </a:xfrm>
        </p:spPr>
        <p:txBody>
          <a:bodyPr>
            <a:normAutofit/>
          </a:bodyPr>
          <a:lstStyle/>
          <a:p>
            <a:r>
              <a:rPr lang="en-US" dirty="0" smtClean="0"/>
              <a:t>Workers’ compensation is under dual regulation in Virginia as in most states. </a:t>
            </a:r>
          </a:p>
          <a:p>
            <a:pPr lvl="1"/>
            <a:r>
              <a:rPr lang="en-US" dirty="0" smtClean="0"/>
              <a:t>Virginia Workers’ Compensation Commission – Insurance Dept. </a:t>
            </a:r>
          </a:p>
          <a:p>
            <a:pPr lvl="1"/>
            <a:r>
              <a:rPr lang="en-US" dirty="0" smtClean="0"/>
              <a:t>Bureau of Insurance (in State Corporation Commission)</a:t>
            </a:r>
          </a:p>
          <a:p>
            <a:pPr marL="457200" lvl="1" indent="0">
              <a:buNone/>
            </a:pPr>
            <a:endParaRPr lang="en-US" dirty="0"/>
          </a:p>
          <a:p>
            <a:r>
              <a:rPr lang="en-US" dirty="0" smtClean="0"/>
              <a:t>Commission’s Insurance Department</a:t>
            </a:r>
            <a:endParaRPr lang="en-US" dirty="0"/>
          </a:p>
          <a:p>
            <a:pPr lvl="1"/>
            <a:r>
              <a:rPr lang="en-US" dirty="0" smtClean="0"/>
              <a:t>Administers the Act</a:t>
            </a:r>
          </a:p>
          <a:p>
            <a:pPr lvl="1"/>
            <a:r>
              <a:rPr lang="en-US" dirty="0" smtClean="0"/>
              <a:t>Enforces employer coverage compliance</a:t>
            </a:r>
          </a:p>
          <a:p>
            <a:pPr lvl="1"/>
            <a:r>
              <a:rPr lang="en-US" dirty="0" smtClean="0"/>
              <a:t>Enforces insurance carrier compliance</a:t>
            </a:r>
          </a:p>
          <a:p>
            <a:pPr lvl="1"/>
            <a:r>
              <a:rPr lang="en-US" dirty="0" smtClean="0"/>
              <a:t>Approves Insurance Forms (endorsements)</a:t>
            </a:r>
          </a:p>
          <a:p>
            <a:pPr lvl="1"/>
            <a:r>
              <a:rPr lang="en-US" dirty="0" smtClean="0"/>
              <a:t>Reviews and approves Officer Rejection of Coverage filings</a:t>
            </a:r>
          </a:p>
          <a:p>
            <a:pPr lvl="1"/>
            <a:r>
              <a:rPr lang="en-US" dirty="0" smtClean="0"/>
              <a:t>Registers and regulates Professional Employer Organizations</a:t>
            </a:r>
          </a:p>
          <a:p>
            <a:pPr lvl="1"/>
            <a:endParaRPr lang="en-US" dirty="0"/>
          </a:p>
          <a:p>
            <a:pPr marL="457200" lvl="1" indent="0">
              <a:buNone/>
            </a:pPr>
            <a:endParaRPr lang="en-US" dirty="0"/>
          </a:p>
        </p:txBody>
      </p:sp>
    </p:spTree>
    <p:extLst>
      <p:ext uri="{BB962C8B-B14F-4D97-AF65-F5344CB8AC3E}">
        <p14:creationId xmlns:p14="http://schemas.microsoft.com/office/powerpoint/2010/main" val="3320040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Regulation of WC Insurance (continued)</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63</a:t>
            </a:fld>
            <a:endParaRPr lang="en-US" dirty="0"/>
          </a:p>
        </p:txBody>
      </p:sp>
      <p:sp>
        <p:nvSpPr>
          <p:cNvPr id="7" name="Content Placeholder 2"/>
          <p:cNvSpPr>
            <a:spLocks noGrp="1"/>
          </p:cNvSpPr>
          <p:nvPr>
            <p:ph idx="1"/>
          </p:nvPr>
        </p:nvSpPr>
        <p:spPr>
          <a:xfrm>
            <a:off x="457200" y="1724297"/>
            <a:ext cx="8229600" cy="4401866"/>
          </a:xfrm>
        </p:spPr>
        <p:txBody>
          <a:bodyPr>
            <a:normAutofit/>
          </a:bodyPr>
          <a:lstStyle/>
          <a:p>
            <a:r>
              <a:rPr lang="en-US" dirty="0" smtClean="0"/>
              <a:t>Virginia Workers’ Compensation Commission requests proof of coverage when a policy cancels</a:t>
            </a:r>
          </a:p>
          <a:p>
            <a:pPr lvl="1"/>
            <a:r>
              <a:rPr lang="en-US" dirty="0" smtClean="0"/>
              <a:t>And does not renew</a:t>
            </a:r>
          </a:p>
          <a:p>
            <a:pPr marL="457200" lvl="1" indent="0">
              <a:buNone/>
            </a:pPr>
            <a:endParaRPr lang="en-US" dirty="0"/>
          </a:p>
          <a:p>
            <a:r>
              <a:rPr lang="en-US" dirty="0" smtClean="0"/>
              <a:t>Provide Proof of coverage</a:t>
            </a:r>
            <a:endParaRPr lang="en-US" dirty="0"/>
          </a:p>
          <a:p>
            <a:pPr lvl="1"/>
            <a:r>
              <a:rPr lang="en-US" dirty="0" smtClean="0"/>
              <a:t>Please send: Binder, Declaration Page or Information Page</a:t>
            </a:r>
          </a:p>
          <a:p>
            <a:pPr lvl="1"/>
            <a:r>
              <a:rPr lang="en-US" b="1" i="1" dirty="0" smtClean="0">
                <a:solidFill>
                  <a:srgbClr val="C00000"/>
                </a:solidFill>
              </a:rPr>
              <a:t>DO NOT SEND </a:t>
            </a:r>
            <a:r>
              <a:rPr lang="en-US" dirty="0" smtClean="0">
                <a:solidFill>
                  <a:srgbClr val="C00000"/>
                </a:solidFill>
              </a:rPr>
              <a:t>a Certificate of Insurance</a:t>
            </a:r>
          </a:p>
          <a:p>
            <a:pPr lvl="1"/>
            <a:endParaRPr lang="en-US" dirty="0"/>
          </a:p>
          <a:p>
            <a:r>
              <a:rPr lang="en-US" dirty="0" smtClean="0"/>
              <a:t>Submit:</a:t>
            </a:r>
            <a:endParaRPr lang="en-US" dirty="0"/>
          </a:p>
          <a:p>
            <a:pPr lvl="1"/>
            <a:r>
              <a:rPr lang="en-US" b="1" dirty="0" smtClean="0"/>
              <a:t>By Fax: </a:t>
            </a:r>
            <a:r>
              <a:rPr lang="en-US" dirty="0" smtClean="0"/>
              <a:t>804-418-4917; or</a:t>
            </a:r>
            <a:endParaRPr lang="en-US" dirty="0"/>
          </a:p>
          <a:p>
            <a:pPr lvl="1"/>
            <a:r>
              <a:rPr lang="en-US" b="1" dirty="0" smtClean="0"/>
              <a:t>By email: </a:t>
            </a:r>
            <a:r>
              <a:rPr lang="en-US" u="sng" dirty="0" smtClean="0"/>
              <a:t>vwcinsurance@workcomp.virginia.gov</a:t>
            </a:r>
            <a:endParaRPr lang="en-US" u="sng" dirty="0"/>
          </a:p>
          <a:p>
            <a:pPr marL="457200" lvl="1" indent="0">
              <a:buNone/>
            </a:pPr>
            <a:endParaRPr lang="en-US" dirty="0" smtClean="0"/>
          </a:p>
        </p:txBody>
      </p:sp>
    </p:spTree>
    <p:extLst>
      <p:ext uri="{BB962C8B-B14F-4D97-AF65-F5344CB8AC3E}">
        <p14:creationId xmlns:p14="http://schemas.microsoft.com/office/powerpoint/2010/main" val="30487701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91" y="-36512"/>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726727" y="3499519"/>
            <a:ext cx="7339584" cy="923330"/>
          </a:xfrm>
          <a:prstGeom prst="rect">
            <a:avLst/>
          </a:prstGeom>
          <a:noFill/>
        </p:spPr>
        <p:txBody>
          <a:bodyPr wrap="square" rtlCol="0">
            <a:spAutoFit/>
          </a:bodyPr>
          <a:lstStyle/>
          <a:p>
            <a:pPr algn="ctr"/>
            <a:r>
              <a:rPr lang="en-US" sz="5400" b="1" dirty="0" smtClean="0">
                <a:solidFill>
                  <a:srgbClr val="1A2A59"/>
                </a:solidFill>
                <a:latin typeface="+mj-lt"/>
              </a:rPr>
              <a:t>The Safety Factor</a:t>
            </a:r>
            <a:r>
              <a:rPr lang="en-US" sz="5400" b="1" i="1" dirty="0" smtClean="0">
                <a:solidFill>
                  <a:srgbClr val="A20000"/>
                </a:solidFill>
                <a:latin typeface="+mj-lt"/>
              </a:rPr>
              <a:t> </a:t>
            </a:r>
          </a:p>
        </p:txBody>
      </p:sp>
      <p:pic>
        <p:nvPicPr>
          <p:cNvPr id="6" name="Picture 6" descr="Title-White.jpg"/>
          <p:cNvPicPr>
            <a:picLocks noChangeAspect="1"/>
          </p:cNvPicPr>
          <p:nvPr/>
        </p:nvPicPr>
        <p:blipFill>
          <a:blip r:embed="rId3"/>
          <a:srcRect/>
          <a:stretch>
            <a:fillRect/>
          </a:stretch>
        </p:blipFill>
        <p:spPr bwMode="auto">
          <a:xfrm>
            <a:off x="74645" y="105498"/>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64</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6648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A911851-98DA-43CC-916B-6885E6B2979D}" type="slidenum">
              <a:rPr lang="en-US" smtClean="0"/>
              <a:pPr/>
              <a:t>65</a:t>
            </a:fld>
            <a:endParaRPr lang="en-US" smtClean="0"/>
          </a:p>
        </p:txBody>
      </p:sp>
      <p:pic>
        <p:nvPicPr>
          <p:cNvPr id="163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700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1904214" y="116541"/>
            <a:ext cx="688529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500" b="1" dirty="0" smtClean="0">
                <a:solidFill>
                  <a:srgbClr val="920000"/>
                </a:solidFill>
              </a:rPr>
              <a:t>Most employers think they work safe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130"/>
            <a:ext cx="8686800" cy="1143000"/>
          </a:xfrm>
        </p:spPr>
        <p:txBody>
          <a:bodyPr/>
          <a:lstStyle/>
          <a:p>
            <a:r>
              <a:rPr lang="en-US" dirty="0" smtClean="0"/>
              <a:t>Insurance Premium  Calculations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66</a:t>
            </a:fld>
            <a:endParaRPr lang="en-US" dirty="0"/>
          </a:p>
        </p:txBody>
      </p:sp>
      <p:sp>
        <p:nvSpPr>
          <p:cNvPr id="7" name="Content Placeholder 2"/>
          <p:cNvSpPr>
            <a:spLocks noGrp="1"/>
          </p:cNvSpPr>
          <p:nvPr>
            <p:ph idx="1"/>
          </p:nvPr>
        </p:nvSpPr>
        <p:spPr>
          <a:xfrm>
            <a:off x="457200" y="1457739"/>
            <a:ext cx="8408504" cy="5263738"/>
          </a:xfrm>
        </p:spPr>
        <p:txBody>
          <a:bodyPr>
            <a:normAutofit/>
          </a:bodyPr>
          <a:lstStyle/>
          <a:p>
            <a:pPr marL="0" indent="0">
              <a:buNone/>
            </a:pPr>
            <a:r>
              <a:rPr lang="en-US" dirty="0" smtClean="0"/>
              <a:t>Safety is built into premium calculation</a:t>
            </a:r>
          </a:p>
          <a:p>
            <a:pPr marL="0" indent="0">
              <a:buNone/>
            </a:pPr>
            <a:endParaRPr lang="en-US" dirty="0" smtClean="0"/>
          </a:p>
          <a:p>
            <a:r>
              <a:rPr lang="en-US" dirty="0" smtClean="0"/>
              <a:t>Classification code(s)</a:t>
            </a:r>
          </a:p>
          <a:p>
            <a:pPr lvl="1"/>
            <a:r>
              <a:rPr lang="en-US" dirty="0" smtClean="0"/>
              <a:t>640+/- in Virginia</a:t>
            </a:r>
          </a:p>
          <a:p>
            <a:pPr lvl="1"/>
            <a:r>
              <a:rPr lang="en-US" dirty="0" smtClean="0"/>
              <a:t>Each has an assigned rate based on industry </a:t>
            </a:r>
            <a:r>
              <a:rPr lang="en-US" u="sng" dirty="0" smtClean="0"/>
              <a:t>hazard</a:t>
            </a:r>
          </a:p>
          <a:p>
            <a:pPr marL="457200" lvl="1" indent="0">
              <a:buNone/>
            </a:pPr>
            <a:endParaRPr lang="en-US" dirty="0"/>
          </a:p>
          <a:p>
            <a:r>
              <a:rPr lang="en-US" dirty="0" smtClean="0"/>
              <a:t>Payroll</a:t>
            </a:r>
          </a:p>
          <a:p>
            <a:endParaRPr lang="en-US" u="sng" dirty="0"/>
          </a:p>
          <a:p>
            <a:r>
              <a:rPr lang="en-US" dirty="0" smtClean="0"/>
              <a:t>Experience modifier</a:t>
            </a:r>
          </a:p>
          <a:p>
            <a:pPr lvl="1"/>
            <a:r>
              <a:rPr lang="en-US" dirty="0" smtClean="0"/>
              <a:t>Three year loss history</a:t>
            </a:r>
          </a:p>
          <a:p>
            <a:pPr lvl="1"/>
            <a:r>
              <a:rPr lang="en-US" dirty="0" smtClean="0"/>
              <a:t>Safer employer </a:t>
            </a:r>
            <a:r>
              <a:rPr lang="en-US" dirty="0" smtClean="0">
                <a:sym typeface="Wingdings"/>
              </a:rPr>
              <a:t></a:t>
            </a:r>
            <a:r>
              <a:rPr lang="en-US" dirty="0" smtClean="0"/>
              <a:t> less claims </a:t>
            </a:r>
            <a:r>
              <a:rPr lang="en-US" dirty="0">
                <a:sym typeface="Wingdings"/>
              </a:rPr>
              <a:t> </a:t>
            </a:r>
            <a:r>
              <a:rPr lang="en-US" dirty="0" smtClean="0"/>
              <a:t>lower mod</a:t>
            </a:r>
            <a:endParaRPr lang="en-US" dirty="0"/>
          </a:p>
          <a:p>
            <a:pPr marL="457200" lvl="1" indent="0">
              <a:buNone/>
            </a:pP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4354" y="3685880"/>
            <a:ext cx="2491873" cy="2491873"/>
          </a:xfrm>
          <a:prstGeom prst="rect">
            <a:avLst/>
          </a:prstGeom>
        </p:spPr>
      </p:pic>
    </p:spTree>
    <p:extLst>
      <p:ext uri="{BB962C8B-B14F-4D97-AF65-F5344CB8AC3E}">
        <p14:creationId xmlns:p14="http://schemas.microsoft.com/office/powerpoint/2010/main" val="415383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685800" y="381000"/>
            <a:ext cx="7620000" cy="835025"/>
          </a:xfrm>
        </p:spPr>
        <p:txBody>
          <a:bodyPr/>
          <a:lstStyle/>
          <a:p>
            <a:pPr eaLnBrk="1" fontAlgn="auto" hangingPunct="1">
              <a:spcAft>
                <a:spcPts val="0"/>
              </a:spcAft>
              <a:defRPr/>
            </a:pPr>
            <a:r>
              <a:rPr lang="en-US" sz="3200" dirty="0">
                <a:solidFill>
                  <a:srgbClr val="000066"/>
                </a:solidFill>
              </a:rPr>
              <a:t> </a:t>
            </a:r>
            <a:r>
              <a:rPr lang="en-US" sz="3200" dirty="0" smtClean="0">
                <a:solidFill>
                  <a:schemeClr val="bg1"/>
                </a:solidFill>
              </a:rPr>
              <a:t>Policy Details</a:t>
            </a:r>
            <a:endParaRPr lang="en-US" sz="3200" dirty="0" smtClean="0">
              <a:solidFill>
                <a:srgbClr val="000066"/>
              </a:solidFill>
              <a:effectLst/>
            </a:endParaRPr>
          </a:p>
        </p:txBody>
      </p:sp>
      <p:sp>
        <p:nvSpPr>
          <p:cNvPr id="25604" name="Rectangle 1"/>
          <p:cNvSpPr>
            <a:spLocks noChangeArrowheads="1"/>
          </p:cNvSpPr>
          <p:nvPr/>
        </p:nvSpPr>
        <p:spPr bwMode="auto">
          <a:xfrm>
            <a:off x="1695450" y="3349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3697217"/>
              </p:ext>
            </p:extLst>
          </p:nvPr>
        </p:nvGraphicFramePr>
        <p:xfrm>
          <a:off x="804035" y="2138517"/>
          <a:ext cx="6705600" cy="302308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619431">
                <a:tc>
                  <a:txBody>
                    <a:bodyPr/>
                    <a:lstStyle/>
                    <a:p>
                      <a:pPr algn="ctr"/>
                      <a:r>
                        <a:rPr lang="en-US" sz="1200" dirty="0" smtClean="0"/>
                        <a:t>Occupation</a:t>
                      </a:r>
                      <a:endParaRPr lang="en-US" sz="1200" dirty="0"/>
                    </a:p>
                  </a:txBody>
                  <a:tcPr marT="45709" marB="45709"/>
                </a:tc>
                <a:tc>
                  <a:txBody>
                    <a:bodyPr/>
                    <a:lstStyle/>
                    <a:p>
                      <a:pPr algn="ctr"/>
                      <a:r>
                        <a:rPr lang="en-US" sz="1200" dirty="0" smtClean="0"/>
                        <a:t>Payroll</a:t>
                      </a:r>
                      <a:endParaRPr lang="en-US" sz="1200" dirty="0"/>
                    </a:p>
                  </a:txBody>
                  <a:tcPr marT="45709" marB="45709"/>
                </a:tc>
                <a:tc>
                  <a:txBody>
                    <a:bodyPr/>
                    <a:lstStyle/>
                    <a:p>
                      <a:pPr algn="ctr"/>
                      <a:r>
                        <a:rPr lang="en-US" sz="1200" dirty="0" smtClean="0"/>
                        <a:t>Rate</a:t>
                      </a:r>
                      <a:endParaRPr lang="en-US" sz="1200" dirty="0"/>
                    </a:p>
                  </a:txBody>
                  <a:tcPr marT="45709" marB="45709"/>
                </a:tc>
                <a:tc>
                  <a:txBody>
                    <a:bodyPr/>
                    <a:lstStyle/>
                    <a:p>
                      <a:pPr algn="ctr"/>
                      <a:r>
                        <a:rPr lang="en-US" sz="1200" dirty="0" smtClean="0"/>
                        <a:t>Experience Rating</a:t>
                      </a:r>
                      <a:endParaRPr lang="en-US" sz="1200" dirty="0"/>
                    </a:p>
                  </a:txBody>
                  <a:tcPr marT="45709" marB="45709"/>
                </a:tc>
                <a:tc>
                  <a:txBody>
                    <a:bodyPr/>
                    <a:lstStyle/>
                    <a:p>
                      <a:pPr algn="ctr"/>
                      <a:r>
                        <a:rPr lang="en-US" sz="1200" dirty="0" smtClean="0"/>
                        <a:t>Basic Manual Premium</a:t>
                      </a:r>
                      <a:endParaRPr lang="en-US" sz="1200" dirty="0"/>
                    </a:p>
                  </a:txBody>
                  <a:tcPr marT="45709" marB="45709"/>
                </a:tc>
                <a:extLst>
                  <a:ext uri="{0D108BD9-81ED-4DB2-BD59-A6C34878D82A}">
                    <a16:rowId xmlns:a16="http://schemas.microsoft.com/office/drawing/2014/main" val="10000"/>
                  </a:ext>
                </a:extLst>
              </a:tr>
              <a:tr h="396024">
                <a:tc>
                  <a:txBody>
                    <a:bodyPr/>
                    <a:lstStyle/>
                    <a:p>
                      <a:pPr algn="ctr"/>
                      <a:r>
                        <a:rPr lang="en-US" sz="1200" dirty="0" smtClean="0">
                          <a:solidFill>
                            <a:srgbClr val="000066"/>
                          </a:solidFill>
                        </a:rPr>
                        <a:t>Clerical</a:t>
                      </a:r>
                      <a:endParaRPr lang="en-US" sz="1200" dirty="0">
                        <a:solidFill>
                          <a:srgbClr val="000066"/>
                        </a:solidFill>
                      </a:endParaRPr>
                    </a:p>
                  </a:txBody>
                  <a:tcPr marT="45709" marB="45709"/>
                </a:tc>
                <a:tc>
                  <a:txBody>
                    <a:bodyPr/>
                    <a:lstStyle/>
                    <a:p>
                      <a:pPr algn="ctr"/>
                      <a:r>
                        <a:rPr lang="en-US" sz="1200" dirty="0" smtClean="0">
                          <a:solidFill>
                            <a:srgbClr val="000066"/>
                          </a:solidFill>
                        </a:rPr>
                        <a:t>$200,000</a:t>
                      </a:r>
                      <a:endParaRPr lang="en-US" sz="1200" dirty="0">
                        <a:solidFill>
                          <a:srgbClr val="000066"/>
                        </a:solidFill>
                      </a:endParaRPr>
                    </a:p>
                  </a:txBody>
                  <a:tcPr marT="45709" marB="45709"/>
                </a:tc>
                <a:tc>
                  <a:txBody>
                    <a:bodyPr/>
                    <a:lstStyle/>
                    <a:p>
                      <a:pPr algn="ctr"/>
                      <a:r>
                        <a:rPr lang="en-US" sz="1200" dirty="0" smtClean="0">
                          <a:solidFill>
                            <a:srgbClr val="000066"/>
                          </a:solidFill>
                        </a:rPr>
                        <a:t>0.17</a:t>
                      </a:r>
                      <a:endParaRPr lang="en-US" sz="1200" dirty="0">
                        <a:solidFill>
                          <a:srgbClr val="000066"/>
                        </a:solidFill>
                      </a:endParaRPr>
                    </a:p>
                  </a:txBody>
                  <a:tcPr marT="45709" marB="45709"/>
                </a:tc>
                <a:tc>
                  <a:txBody>
                    <a:bodyPr/>
                    <a:lstStyle/>
                    <a:p>
                      <a:pPr algn="ctr"/>
                      <a:r>
                        <a:rPr lang="en-US" sz="1200" dirty="0" smtClean="0">
                          <a:solidFill>
                            <a:srgbClr val="000066"/>
                          </a:solidFill>
                        </a:rPr>
                        <a:t>0.50</a:t>
                      </a:r>
                      <a:endParaRPr lang="en-US" sz="1200" dirty="0">
                        <a:solidFill>
                          <a:srgbClr val="000066"/>
                        </a:solidFill>
                      </a:endParaRPr>
                    </a:p>
                  </a:txBody>
                  <a:tcPr marT="45709" marB="45709"/>
                </a:tc>
                <a:tc>
                  <a:txBody>
                    <a:bodyPr/>
                    <a:lstStyle/>
                    <a:p>
                      <a:pPr algn="ctr"/>
                      <a:r>
                        <a:rPr lang="en-US" sz="1200" dirty="0" smtClean="0">
                          <a:solidFill>
                            <a:srgbClr val="000066"/>
                          </a:solidFill>
                        </a:rPr>
                        <a:t>$1,170.00</a:t>
                      </a:r>
                      <a:endParaRPr lang="en-US" sz="1200" dirty="0">
                        <a:solidFill>
                          <a:srgbClr val="000066"/>
                        </a:solidFill>
                      </a:endParaRPr>
                    </a:p>
                  </a:txBody>
                  <a:tcPr marT="45709" marB="45709"/>
                </a:tc>
                <a:extLst>
                  <a:ext uri="{0D108BD9-81ED-4DB2-BD59-A6C34878D82A}">
                    <a16:rowId xmlns:a16="http://schemas.microsoft.com/office/drawing/2014/main" val="10001"/>
                  </a:ext>
                </a:extLst>
              </a:tr>
              <a:tr h="401525">
                <a:tc>
                  <a:txBody>
                    <a:bodyPr/>
                    <a:lstStyle/>
                    <a:p>
                      <a:pPr algn="ctr"/>
                      <a:r>
                        <a:rPr lang="en-US" sz="1200" b="1" dirty="0" smtClean="0">
                          <a:solidFill>
                            <a:srgbClr val="000066"/>
                          </a:solidFill>
                        </a:rPr>
                        <a:t>Clerical</a:t>
                      </a:r>
                      <a:endParaRPr lang="en-US" sz="1200" b="1" dirty="0">
                        <a:solidFill>
                          <a:srgbClr val="000066"/>
                        </a:solidFill>
                      </a:endParaRPr>
                    </a:p>
                  </a:txBody>
                  <a:tcPr marT="45709" marB="45709"/>
                </a:tc>
                <a:tc>
                  <a:txBody>
                    <a:bodyPr/>
                    <a:lstStyle/>
                    <a:p>
                      <a:pPr algn="ctr"/>
                      <a:r>
                        <a:rPr lang="en-US" sz="1200" b="1" dirty="0" smtClean="0">
                          <a:solidFill>
                            <a:srgbClr val="000066"/>
                          </a:solidFill>
                        </a:rPr>
                        <a:t>$200,000</a:t>
                      </a:r>
                      <a:endParaRPr lang="en-US" sz="1200" b="1" dirty="0">
                        <a:solidFill>
                          <a:srgbClr val="000066"/>
                        </a:solidFill>
                      </a:endParaRPr>
                    </a:p>
                  </a:txBody>
                  <a:tcPr marT="45709" marB="45709"/>
                </a:tc>
                <a:tc>
                  <a:txBody>
                    <a:bodyPr/>
                    <a:lstStyle/>
                    <a:p>
                      <a:pPr algn="ctr"/>
                      <a:r>
                        <a:rPr lang="en-US" sz="1200" b="1" dirty="0" smtClean="0">
                          <a:solidFill>
                            <a:srgbClr val="000066"/>
                          </a:solidFill>
                        </a:rPr>
                        <a:t>0.17</a:t>
                      </a:r>
                      <a:endParaRPr lang="en-US" sz="1200" b="1" dirty="0">
                        <a:solidFill>
                          <a:srgbClr val="000066"/>
                        </a:solidFill>
                      </a:endParaRPr>
                    </a:p>
                  </a:txBody>
                  <a:tcPr marT="45709" marB="45709"/>
                </a:tc>
                <a:tc>
                  <a:txBody>
                    <a:bodyPr/>
                    <a:lstStyle/>
                    <a:p>
                      <a:pPr algn="ctr"/>
                      <a:r>
                        <a:rPr lang="en-US" sz="1200" b="1" dirty="0" smtClean="0">
                          <a:solidFill>
                            <a:srgbClr val="000066"/>
                          </a:solidFill>
                        </a:rPr>
                        <a:t>1.00</a:t>
                      </a:r>
                      <a:endParaRPr lang="en-US" sz="1200" b="1" dirty="0">
                        <a:solidFill>
                          <a:srgbClr val="000066"/>
                        </a:solidFill>
                      </a:endParaRPr>
                    </a:p>
                  </a:txBody>
                  <a:tcPr marT="45709" marB="45709"/>
                </a:tc>
                <a:tc>
                  <a:txBody>
                    <a:bodyPr/>
                    <a:lstStyle/>
                    <a:p>
                      <a:pPr algn="ctr"/>
                      <a:r>
                        <a:rPr lang="en-US" sz="1200" b="1" dirty="0" smtClean="0">
                          <a:solidFill>
                            <a:srgbClr val="000066"/>
                          </a:solidFill>
                        </a:rPr>
                        <a:t>$3,400.00</a:t>
                      </a:r>
                      <a:endParaRPr lang="en-US" sz="1200" b="1" dirty="0">
                        <a:solidFill>
                          <a:srgbClr val="000066"/>
                        </a:solidFill>
                      </a:endParaRPr>
                    </a:p>
                  </a:txBody>
                  <a:tcPr marT="45709" marB="45709"/>
                </a:tc>
                <a:extLst>
                  <a:ext uri="{0D108BD9-81ED-4DB2-BD59-A6C34878D82A}">
                    <a16:rowId xmlns:a16="http://schemas.microsoft.com/office/drawing/2014/main" val="10002"/>
                  </a:ext>
                </a:extLst>
              </a:tr>
              <a:tr h="401525">
                <a:tc>
                  <a:txBody>
                    <a:bodyPr/>
                    <a:lstStyle/>
                    <a:p>
                      <a:pPr algn="ctr"/>
                      <a:r>
                        <a:rPr lang="en-US" sz="1200" dirty="0" smtClean="0">
                          <a:solidFill>
                            <a:srgbClr val="000066"/>
                          </a:solidFill>
                        </a:rPr>
                        <a:t>Clerical</a:t>
                      </a:r>
                      <a:endParaRPr lang="en-US" sz="1200" dirty="0">
                        <a:solidFill>
                          <a:srgbClr val="000066"/>
                        </a:solidFill>
                      </a:endParaRPr>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66"/>
                          </a:solidFill>
                        </a:rPr>
                        <a:t>$200,000</a:t>
                      </a:r>
                    </a:p>
                  </a:txBody>
                  <a:tcPr marT="45709" marB="45709"/>
                </a:tc>
                <a:tc>
                  <a:txBody>
                    <a:bodyPr/>
                    <a:lstStyle/>
                    <a:p>
                      <a:pPr algn="ctr"/>
                      <a:r>
                        <a:rPr lang="en-US" sz="1200" dirty="0" smtClean="0">
                          <a:solidFill>
                            <a:srgbClr val="000066"/>
                          </a:solidFill>
                        </a:rPr>
                        <a:t>0.17</a:t>
                      </a:r>
                      <a:endParaRPr lang="en-US" sz="1200" dirty="0">
                        <a:solidFill>
                          <a:srgbClr val="000066"/>
                        </a:solidFill>
                      </a:endParaRPr>
                    </a:p>
                  </a:txBody>
                  <a:tcPr marT="45709" marB="45709"/>
                </a:tc>
                <a:tc>
                  <a:txBody>
                    <a:bodyPr/>
                    <a:lstStyle/>
                    <a:p>
                      <a:pPr algn="ctr"/>
                      <a:r>
                        <a:rPr lang="en-US" sz="1200" dirty="0" smtClean="0">
                          <a:solidFill>
                            <a:srgbClr val="000066"/>
                          </a:solidFill>
                        </a:rPr>
                        <a:t>1.50</a:t>
                      </a:r>
                      <a:endParaRPr lang="en-US" sz="1200" dirty="0">
                        <a:solidFill>
                          <a:srgbClr val="000066"/>
                        </a:solidFill>
                      </a:endParaRPr>
                    </a:p>
                  </a:txBody>
                  <a:tcPr marT="45709" marB="45709"/>
                </a:tc>
                <a:tc>
                  <a:txBody>
                    <a:bodyPr/>
                    <a:lstStyle/>
                    <a:p>
                      <a:pPr algn="ctr"/>
                      <a:r>
                        <a:rPr lang="en-US" sz="1200" dirty="0" smtClean="0">
                          <a:solidFill>
                            <a:srgbClr val="000066"/>
                          </a:solidFill>
                        </a:rPr>
                        <a:t>$5.100.00</a:t>
                      </a:r>
                      <a:endParaRPr lang="en-US" sz="1200" dirty="0">
                        <a:solidFill>
                          <a:srgbClr val="000066"/>
                        </a:solidFill>
                      </a:endParaRPr>
                    </a:p>
                  </a:txBody>
                  <a:tcPr marT="45709" marB="45709"/>
                </a:tc>
                <a:extLst>
                  <a:ext uri="{0D108BD9-81ED-4DB2-BD59-A6C34878D82A}">
                    <a16:rowId xmlns:a16="http://schemas.microsoft.com/office/drawing/2014/main" val="10003"/>
                  </a:ext>
                </a:extLst>
              </a:tr>
              <a:tr h="401525">
                <a:tc>
                  <a:txBody>
                    <a:bodyPr/>
                    <a:lstStyle/>
                    <a:p>
                      <a:pPr algn="ctr"/>
                      <a:r>
                        <a:rPr lang="en-US" sz="1200" dirty="0" smtClean="0">
                          <a:solidFill>
                            <a:srgbClr val="000066"/>
                          </a:solidFill>
                        </a:rPr>
                        <a:t>Roofing</a:t>
                      </a:r>
                      <a:endParaRPr lang="en-US" sz="1200" dirty="0">
                        <a:solidFill>
                          <a:srgbClr val="000066"/>
                        </a:solidFill>
                      </a:endParaRPr>
                    </a:p>
                  </a:txBody>
                  <a:tcPr marT="45709" marB="45709"/>
                </a:tc>
                <a:tc>
                  <a:txBody>
                    <a:bodyPr/>
                    <a:lstStyle/>
                    <a:p>
                      <a:pPr algn="ctr"/>
                      <a:r>
                        <a:rPr lang="en-US" sz="1200" dirty="0" smtClean="0">
                          <a:solidFill>
                            <a:srgbClr val="000066"/>
                          </a:solidFill>
                        </a:rPr>
                        <a:t>$200,000</a:t>
                      </a:r>
                      <a:endParaRPr lang="en-US" sz="1200" dirty="0">
                        <a:solidFill>
                          <a:srgbClr val="000066"/>
                        </a:solidFill>
                      </a:endParaRPr>
                    </a:p>
                  </a:txBody>
                  <a:tcPr marT="45709" marB="45709"/>
                </a:tc>
                <a:tc>
                  <a:txBody>
                    <a:bodyPr/>
                    <a:lstStyle/>
                    <a:p>
                      <a:pPr algn="ctr"/>
                      <a:r>
                        <a:rPr lang="en-US" sz="1200" dirty="0" smtClean="0">
                          <a:solidFill>
                            <a:srgbClr val="000066"/>
                          </a:solidFill>
                        </a:rPr>
                        <a:t>25.97</a:t>
                      </a:r>
                      <a:endParaRPr lang="en-US" sz="1200" dirty="0">
                        <a:solidFill>
                          <a:srgbClr val="000066"/>
                        </a:solidFill>
                      </a:endParaRPr>
                    </a:p>
                  </a:txBody>
                  <a:tcPr marT="45709" marB="45709"/>
                </a:tc>
                <a:tc>
                  <a:txBody>
                    <a:bodyPr/>
                    <a:lstStyle/>
                    <a:p>
                      <a:pPr algn="ctr"/>
                      <a:r>
                        <a:rPr lang="en-US" sz="1200" dirty="0" smtClean="0">
                          <a:solidFill>
                            <a:srgbClr val="000066"/>
                          </a:solidFill>
                        </a:rPr>
                        <a:t>0.50</a:t>
                      </a:r>
                      <a:endParaRPr lang="en-US" sz="1200" dirty="0">
                        <a:solidFill>
                          <a:srgbClr val="000066"/>
                        </a:solidFill>
                      </a:endParaRPr>
                    </a:p>
                  </a:txBody>
                  <a:tcPr marT="45709" marB="45709"/>
                </a:tc>
                <a:tc>
                  <a:txBody>
                    <a:bodyPr/>
                    <a:lstStyle/>
                    <a:p>
                      <a:pPr algn="ctr"/>
                      <a:r>
                        <a:rPr lang="en-US" sz="1200" dirty="0" smtClean="0">
                          <a:solidFill>
                            <a:srgbClr val="000066"/>
                          </a:solidFill>
                        </a:rPr>
                        <a:t>$25,970.00</a:t>
                      </a:r>
                      <a:endParaRPr lang="en-US" sz="1200" dirty="0">
                        <a:solidFill>
                          <a:srgbClr val="000066"/>
                        </a:solidFill>
                      </a:endParaRPr>
                    </a:p>
                  </a:txBody>
                  <a:tcPr marT="45709" marB="45709"/>
                </a:tc>
                <a:extLst>
                  <a:ext uri="{0D108BD9-81ED-4DB2-BD59-A6C34878D82A}">
                    <a16:rowId xmlns:a16="http://schemas.microsoft.com/office/drawing/2014/main" val="10004"/>
                  </a:ext>
                </a:extLst>
              </a:tr>
              <a:tr h="401525">
                <a:tc>
                  <a:txBody>
                    <a:bodyPr/>
                    <a:lstStyle/>
                    <a:p>
                      <a:pPr algn="ctr"/>
                      <a:r>
                        <a:rPr lang="en-US" sz="1200" b="1" dirty="0" smtClean="0">
                          <a:solidFill>
                            <a:srgbClr val="000066"/>
                          </a:solidFill>
                        </a:rPr>
                        <a:t>Roofing</a:t>
                      </a:r>
                      <a:endParaRPr lang="en-US" sz="1200" b="1" dirty="0">
                        <a:solidFill>
                          <a:srgbClr val="000066"/>
                        </a:solidFill>
                      </a:endParaRPr>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66"/>
                          </a:solidFill>
                        </a:rPr>
                        <a:t>$200,000</a:t>
                      </a:r>
                    </a:p>
                  </a:txBody>
                  <a:tcPr marT="45709" marB="45709"/>
                </a:tc>
                <a:tc>
                  <a:txBody>
                    <a:bodyPr/>
                    <a:lstStyle/>
                    <a:p>
                      <a:pPr algn="ctr"/>
                      <a:r>
                        <a:rPr lang="en-US" sz="1200" b="1" dirty="0" smtClean="0">
                          <a:solidFill>
                            <a:srgbClr val="000066"/>
                          </a:solidFill>
                        </a:rPr>
                        <a:t>25.97</a:t>
                      </a:r>
                      <a:endParaRPr lang="en-US" sz="1200" b="1" dirty="0">
                        <a:solidFill>
                          <a:srgbClr val="000066"/>
                        </a:solidFill>
                      </a:endParaRPr>
                    </a:p>
                  </a:txBody>
                  <a:tcPr marT="45709" marB="45709"/>
                </a:tc>
                <a:tc>
                  <a:txBody>
                    <a:bodyPr/>
                    <a:lstStyle/>
                    <a:p>
                      <a:pPr algn="ctr"/>
                      <a:r>
                        <a:rPr lang="en-US" sz="1200" b="1" dirty="0" smtClean="0">
                          <a:solidFill>
                            <a:srgbClr val="000066"/>
                          </a:solidFill>
                        </a:rPr>
                        <a:t>1.00</a:t>
                      </a:r>
                      <a:endParaRPr lang="en-US" sz="1200" b="1" dirty="0">
                        <a:solidFill>
                          <a:srgbClr val="000066"/>
                        </a:solidFill>
                      </a:endParaRPr>
                    </a:p>
                  </a:txBody>
                  <a:tcPr marT="45709" marB="45709"/>
                </a:tc>
                <a:tc>
                  <a:txBody>
                    <a:bodyPr/>
                    <a:lstStyle/>
                    <a:p>
                      <a:pPr algn="ctr"/>
                      <a:r>
                        <a:rPr lang="en-US" sz="1200" b="1" dirty="0" smtClean="0">
                          <a:solidFill>
                            <a:srgbClr val="000066"/>
                          </a:solidFill>
                        </a:rPr>
                        <a:t>$51,940.00</a:t>
                      </a:r>
                      <a:endParaRPr lang="en-US" sz="1200" b="1" dirty="0">
                        <a:solidFill>
                          <a:srgbClr val="000066"/>
                        </a:solidFill>
                      </a:endParaRPr>
                    </a:p>
                  </a:txBody>
                  <a:tcPr marT="45709" marB="45709"/>
                </a:tc>
                <a:extLst>
                  <a:ext uri="{0D108BD9-81ED-4DB2-BD59-A6C34878D82A}">
                    <a16:rowId xmlns:a16="http://schemas.microsoft.com/office/drawing/2014/main" val="10005"/>
                  </a:ext>
                </a:extLst>
              </a:tr>
              <a:tr h="401525">
                <a:tc>
                  <a:txBody>
                    <a:bodyPr/>
                    <a:lstStyle/>
                    <a:p>
                      <a:pPr algn="ctr"/>
                      <a:r>
                        <a:rPr lang="en-US" sz="1200" dirty="0" smtClean="0">
                          <a:solidFill>
                            <a:srgbClr val="000066"/>
                          </a:solidFill>
                        </a:rPr>
                        <a:t>Roofing</a:t>
                      </a:r>
                      <a:endParaRPr lang="en-US" sz="1200" dirty="0">
                        <a:solidFill>
                          <a:srgbClr val="000066"/>
                        </a:solidFill>
                      </a:endParaRPr>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66"/>
                          </a:solidFill>
                        </a:rPr>
                        <a:t>$200,000</a:t>
                      </a:r>
                    </a:p>
                  </a:txBody>
                  <a:tcPr marT="45709" marB="45709"/>
                </a:tc>
                <a:tc>
                  <a:txBody>
                    <a:bodyPr/>
                    <a:lstStyle/>
                    <a:p>
                      <a:pPr algn="ctr"/>
                      <a:r>
                        <a:rPr lang="en-US" sz="1200" dirty="0" smtClean="0">
                          <a:solidFill>
                            <a:srgbClr val="000066"/>
                          </a:solidFill>
                        </a:rPr>
                        <a:t>25.97</a:t>
                      </a:r>
                      <a:endParaRPr lang="en-US" sz="1200" dirty="0">
                        <a:solidFill>
                          <a:srgbClr val="000066"/>
                        </a:solidFill>
                      </a:endParaRPr>
                    </a:p>
                  </a:txBody>
                  <a:tcPr marT="45709" marB="45709"/>
                </a:tc>
                <a:tc>
                  <a:txBody>
                    <a:bodyPr/>
                    <a:lstStyle/>
                    <a:p>
                      <a:pPr algn="ctr"/>
                      <a:r>
                        <a:rPr lang="en-US" sz="1200" dirty="0" smtClean="0">
                          <a:solidFill>
                            <a:srgbClr val="000066"/>
                          </a:solidFill>
                        </a:rPr>
                        <a:t>1.50</a:t>
                      </a:r>
                      <a:endParaRPr lang="en-US" sz="1200" dirty="0">
                        <a:solidFill>
                          <a:srgbClr val="000066"/>
                        </a:solidFill>
                      </a:endParaRPr>
                    </a:p>
                  </a:txBody>
                  <a:tcPr marT="45709" marB="45709"/>
                </a:tc>
                <a:tc>
                  <a:txBody>
                    <a:bodyPr/>
                    <a:lstStyle/>
                    <a:p>
                      <a:pPr algn="ctr"/>
                      <a:r>
                        <a:rPr lang="en-US" sz="1200" dirty="0" smtClean="0">
                          <a:solidFill>
                            <a:srgbClr val="000066"/>
                          </a:solidFill>
                        </a:rPr>
                        <a:t>$77,910.00</a:t>
                      </a:r>
                      <a:endParaRPr lang="en-US" sz="1200" dirty="0">
                        <a:solidFill>
                          <a:srgbClr val="000066"/>
                        </a:solidFill>
                      </a:endParaRPr>
                    </a:p>
                  </a:txBody>
                  <a:tcPr marT="45709" marB="45709"/>
                </a:tc>
                <a:extLst>
                  <a:ext uri="{0D108BD9-81ED-4DB2-BD59-A6C34878D82A}">
                    <a16:rowId xmlns:a16="http://schemas.microsoft.com/office/drawing/2014/main" val="10006"/>
                  </a:ext>
                </a:extLst>
              </a:tr>
            </a:tbl>
          </a:graphicData>
        </a:graphic>
      </p:graphicFrame>
      <p:sp>
        <p:nvSpPr>
          <p:cNvPr id="6" name="TextBox 5"/>
          <p:cNvSpPr txBox="1"/>
          <p:nvPr/>
        </p:nvSpPr>
        <p:spPr>
          <a:xfrm>
            <a:off x="2323070" y="5578722"/>
            <a:ext cx="5822544" cy="307975"/>
          </a:xfrm>
          <a:prstGeom prst="rect">
            <a:avLst/>
          </a:prstGeom>
          <a:noFill/>
        </p:spPr>
        <p:txBody>
          <a:bodyPr wrap="square">
            <a:spAutoFit/>
          </a:bodyPr>
          <a:lstStyle/>
          <a:p>
            <a:pPr marL="0" lvl="2" algn="ctr">
              <a:defRPr/>
            </a:pPr>
            <a:r>
              <a:rPr lang="en-US" sz="1400" b="1" i="1" dirty="0">
                <a:solidFill>
                  <a:schemeClr val="bg2">
                    <a:lumMod val="50000"/>
                  </a:schemeClr>
                </a:solidFill>
                <a:latin typeface="+mj-lt"/>
              </a:rPr>
              <a:t>   </a:t>
            </a:r>
            <a:r>
              <a:rPr lang="en-US" sz="1400" b="1" i="1" dirty="0">
                <a:solidFill>
                  <a:srgbClr val="9A0000"/>
                </a:solidFill>
                <a:latin typeface="+mj-lt"/>
              </a:rPr>
              <a:t>Experience rating is where greatest savings can be realized, or costs added </a:t>
            </a:r>
          </a:p>
        </p:txBody>
      </p:sp>
      <p:sp>
        <p:nvSpPr>
          <p:cNvPr id="2" name="Left Brace 1"/>
          <p:cNvSpPr/>
          <p:nvPr/>
        </p:nvSpPr>
        <p:spPr>
          <a:xfrm rot="16200000" flipH="1">
            <a:off x="3271240" y="7144"/>
            <a:ext cx="442912" cy="3810000"/>
          </a:xfrm>
          <a:prstGeom prst="leftBrace">
            <a:avLst>
              <a:gd name="adj1" fmla="val 38226"/>
              <a:gd name="adj2" fmla="val 495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Left Brace 7"/>
          <p:cNvSpPr/>
          <p:nvPr/>
        </p:nvSpPr>
        <p:spPr>
          <a:xfrm rot="16200000" flipH="1">
            <a:off x="6058505" y="1410304"/>
            <a:ext cx="328612" cy="1117979"/>
          </a:xfrm>
          <a:prstGeom prst="leftBrace">
            <a:avLst>
              <a:gd name="adj1" fmla="val 38226"/>
              <a:gd name="adj2" fmla="val 5025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TextBox 8"/>
          <p:cNvSpPr txBox="1"/>
          <p:nvPr/>
        </p:nvSpPr>
        <p:spPr>
          <a:xfrm>
            <a:off x="1695450" y="1368425"/>
            <a:ext cx="2895600" cy="307975"/>
          </a:xfrm>
          <a:prstGeom prst="rect">
            <a:avLst/>
          </a:prstGeom>
          <a:noFill/>
        </p:spPr>
        <p:txBody>
          <a:bodyPr>
            <a:spAutoFit/>
          </a:bodyPr>
          <a:lstStyle/>
          <a:p>
            <a:pPr marL="0" lvl="2" algn="ctr">
              <a:defRPr/>
            </a:pPr>
            <a:r>
              <a:rPr lang="en-US" sz="1400" b="1" i="1" dirty="0">
                <a:solidFill>
                  <a:srgbClr val="000066"/>
                </a:solidFill>
                <a:latin typeface="+mj-lt"/>
              </a:rPr>
              <a:t>factors </a:t>
            </a:r>
            <a:r>
              <a:rPr lang="en-US" sz="1400" b="1" i="1" dirty="0" smtClean="0">
                <a:solidFill>
                  <a:srgbClr val="000066"/>
                </a:solidFill>
                <a:latin typeface="+mj-lt"/>
              </a:rPr>
              <a:t>employer cannot </a:t>
            </a:r>
            <a:r>
              <a:rPr lang="en-US" sz="1400" b="1" i="1" dirty="0">
                <a:solidFill>
                  <a:srgbClr val="000066"/>
                </a:solidFill>
                <a:latin typeface="+mj-lt"/>
              </a:rPr>
              <a:t>alter</a:t>
            </a:r>
          </a:p>
        </p:txBody>
      </p:sp>
      <p:sp>
        <p:nvSpPr>
          <p:cNvPr id="12" name="TextBox 11"/>
          <p:cNvSpPr txBox="1"/>
          <p:nvPr/>
        </p:nvSpPr>
        <p:spPr>
          <a:xfrm>
            <a:off x="4953000" y="1520825"/>
            <a:ext cx="2895600" cy="307975"/>
          </a:xfrm>
          <a:prstGeom prst="rect">
            <a:avLst/>
          </a:prstGeom>
          <a:noFill/>
        </p:spPr>
        <p:txBody>
          <a:bodyPr>
            <a:spAutoFit/>
          </a:bodyPr>
          <a:lstStyle/>
          <a:p>
            <a:pPr marL="0" lvl="2" algn="ctr">
              <a:defRPr/>
            </a:pPr>
            <a:r>
              <a:rPr lang="en-US" sz="1400" b="1" i="1" dirty="0" smtClean="0">
                <a:solidFill>
                  <a:srgbClr val="000066"/>
                </a:solidFill>
                <a:latin typeface="+mj-lt"/>
              </a:rPr>
              <a:t>the </a:t>
            </a:r>
            <a:r>
              <a:rPr lang="en-US" sz="1400" b="1" i="1" dirty="0">
                <a:solidFill>
                  <a:srgbClr val="000066"/>
                </a:solidFill>
                <a:latin typeface="+mj-lt"/>
              </a:rPr>
              <a:t>factor employer </a:t>
            </a:r>
            <a:r>
              <a:rPr lang="en-US" sz="1400" b="1" i="1" dirty="0" smtClean="0">
                <a:solidFill>
                  <a:srgbClr val="000066"/>
                </a:solidFill>
                <a:latin typeface="+mj-lt"/>
              </a:rPr>
              <a:t>best controls</a:t>
            </a:r>
            <a:endParaRPr lang="en-US" sz="1400" b="1" i="1" dirty="0">
              <a:solidFill>
                <a:srgbClr val="000066"/>
              </a:solidFill>
              <a:latin typeface="+mj-lt"/>
            </a:endParaRPr>
          </a:p>
        </p:txBody>
      </p:sp>
      <p:cxnSp>
        <p:nvCxnSpPr>
          <p:cNvPr id="7" name="Elbow Connector 6"/>
          <p:cNvCxnSpPr>
            <a:stCxn id="14" idx="1"/>
          </p:cNvCxnSpPr>
          <p:nvPr/>
        </p:nvCxnSpPr>
        <p:spPr>
          <a:xfrm>
            <a:off x="7783521" y="4393808"/>
            <a:ext cx="341086" cy="106628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flipH="1">
            <a:off x="7484265" y="3806825"/>
            <a:ext cx="299256" cy="1093913"/>
          </a:xfrm>
          <a:prstGeom prst="leftBrace">
            <a:avLst>
              <a:gd name="adj1" fmla="val 38226"/>
              <a:gd name="adj2" fmla="val 53659"/>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Oval 2"/>
          <p:cNvSpPr>
            <a:spLocks noChangeArrowheads="1"/>
          </p:cNvSpPr>
          <p:nvPr/>
        </p:nvSpPr>
        <p:spPr bwMode="auto">
          <a:xfrm>
            <a:off x="4582726" y="2055870"/>
            <a:ext cx="1584404" cy="481341"/>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2"/>
          <p:cNvSpPr>
            <a:spLocks noChangeArrowheads="1"/>
          </p:cNvSpPr>
          <p:nvPr/>
        </p:nvSpPr>
        <p:spPr bwMode="auto">
          <a:xfrm>
            <a:off x="5021613" y="4681620"/>
            <a:ext cx="883849" cy="481341"/>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2"/>
          <p:cNvSpPr>
            <a:spLocks noChangeArrowheads="1"/>
          </p:cNvSpPr>
          <p:nvPr/>
        </p:nvSpPr>
        <p:spPr bwMode="auto">
          <a:xfrm>
            <a:off x="6289962" y="4744081"/>
            <a:ext cx="1096841" cy="417516"/>
          </a:xfrm>
          <a:prstGeom prst="ellipse">
            <a:avLst/>
          </a:prstGeom>
          <a:solidFill>
            <a:srgbClr val="FFFFFF">
              <a:alpha val="0"/>
            </a:srgbClr>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Drug-Free Workplace</a:t>
            </a:r>
            <a:endParaRPr lang="en-US" dirty="0"/>
          </a:p>
        </p:txBody>
      </p:sp>
      <p:sp>
        <p:nvSpPr>
          <p:cNvPr id="3" name="Content Placeholder 2"/>
          <p:cNvSpPr>
            <a:spLocks noGrp="1"/>
          </p:cNvSpPr>
          <p:nvPr>
            <p:ph idx="1"/>
          </p:nvPr>
        </p:nvSpPr>
        <p:spPr/>
        <p:txBody>
          <a:bodyPr/>
          <a:lstStyle/>
          <a:p>
            <a:r>
              <a:rPr lang="en-US" dirty="0" smtClean="0"/>
              <a:t>§65.2-813.2 provides for a premium discount of up to five percent (5%) to every employer instituting and maintaining a drug-free workplace program satisfying such criteria as each insurer may establish.</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68</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64450" y="4230790"/>
            <a:ext cx="1644650" cy="1231900"/>
          </a:xfrm>
          <a:prstGeom prst="rect">
            <a:avLst/>
          </a:prstGeom>
        </p:spPr>
      </p:pic>
    </p:spTree>
    <p:extLst>
      <p:ext uri="{BB962C8B-B14F-4D97-AF65-F5344CB8AC3E}">
        <p14:creationId xmlns:p14="http://schemas.microsoft.com/office/powerpoint/2010/main" val="16058121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91" y="-36512"/>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726727" y="3499519"/>
            <a:ext cx="7339584" cy="1754326"/>
          </a:xfrm>
          <a:prstGeom prst="rect">
            <a:avLst/>
          </a:prstGeom>
          <a:noFill/>
        </p:spPr>
        <p:txBody>
          <a:bodyPr wrap="square" rtlCol="0">
            <a:spAutoFit/>
          </a:bodyPr>
          <a:lstStyle/>
          <a:p>
            <a:pPr algn="ctr"/>
            <a:r>
              <a:rPr lang="en-US" sz="5400" b="1" dirty="0" smtClean="0">
                <a:solidFill>
                  <a:srgbClr val="1A2A59"/>
                </a:solidFill>
                <a:latin typeface="+mj-lt"/>
              </a:rPr>
              <a:t>Penalty Considerations</a:t>
            </a:r>
          </a:p>
          <a:p>
            <a:pPr algn="ctr"/>
            <a:endParaRPr lang="en-US" sz="5400" b="1" i="1" dirty="0" smtClean="0">
              <a:solidFill>
                <a:srgbClr val="A20000"/>
              </a:solidFill>
              <a:latin typeface="+mj-lt"/>
            </a:endParaRPr>
          </a:p>
        </p:txBody>
      </p:sp>
      <p:pic>
        <p:nvPicPr>
          <p:cNvPr id="6" name="Picture 6" descr="Title-White.jpg"/>
          <p:cNvPicPr>
            <a:picLocks noChangeAspect="1"/>
          </p:cNvPicPr>
          <p:nvPr/>
        </p:nvPicPr>
        <p:blipFill>
          <a:blip r:embed="rId3"/>
          <a:srcRect/>
          <a:stretch>
            <a:fillRect/>
          </a:stretch>
        </p:blipFill>
        <p:spPr bwMode="auto">
          <a:xfrm>
            <a:off x="74645" y="105498"/>
            <a:ext cx="5486400" cy="2743200"/>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75E7B1F5-70E4-8949-8B8B-293333D02E48}" type="slidenum">
              <a:rPr lang="en-US" smtClean="0"/>
              <a:pPr/>
              <a:t>69</a:t>
            </a:fld>
            <a:endParaRPr lang="en-US" dirty="0"/>
          </a:p>
        </p:txBody>
      </p:sp>
      <p:cxnSp>
        <p:nvCxnSpPr>
          <p:cNvPr id="11" name="Straight Connector 10"/>
          <p:cNvCxnSpPr/>
          <p:nvPr/>
        </p:nvCxnSpPr>
        <p:spPr>
          <a:xfrm>
            <a:off x="444500" y="64389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500" y="6337300"/>
            <a:ext cx="84963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26894" y="3480594"/>
            <a:ext cx="62738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760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5489" y="1496028"/>
            <a:ext cx="2012066" cy="252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78A723D1-463A-40A3-AB68-2C55B85AF5E2}" type="slidenum">
              <a:rPr lang="en-US" smtClean="0"/>
              <a:pPr fontAlgn="base">
                <a:spcBef>
                  <a:spcPct val="0"/>
                </a:spcBef>
                <a:spcAft>
                  <a:spcPct val="0"/>
                </a:spcAft>
                <a:defRPr/>
              </a:pPr>
              <a:t>7</a:t>
            </a:fld>
            <a:endParaRPr lang="en-US" smtClean="0"/>
          </a:p>
        </p:txBody>
      </p:sp>
      <p:sp>
        <p:nvSpPr>
          <p:cNvPr id="6" name="Title 1"/>
          <p:cNvSpPr>
            <a:spLocks noGrp="1"/>
          </p:cNvSpPr>
          <p:nvPr>
            <p:ph type="title"/>
          </p:nvPr>
        </p:nvSpPr>
        <p:spPr/>
        <p:txBody>
          <a:bodyPr>
            <a:normAutofit/>
          </a:bodyPr>
          <a:lstStyle/>
          <a:p>
            <a:r>
              <a:rPr lang="en-US" dirty="0" smtClean="0"/>
              <a:t>Workers’ Compensation – Fundamentals</a:t>
            </a:r>
            <a:endParaRPr lang="en-US" dirty="0"/>
          </a:p>
        </p:txBody>
      </p:sp>
      <p:sp>
        <p:nvSpPr>
          <p:cNvPr id="8" name="Content Placeholder 2"/>
          <p:cNvSpPr>
            <a:spLocks noGrp="1"/>
          </p:cNvSpPr>
          <p:nvPr>
            <p:ph idx="1"/>
          </p:nvPr>
        </p:nvSpPr>
        <p:spPr>
          <a:xfrm>
            <a:off x="457200" y="1496028"/>
            <a:ext cx="8229600" cy="4525963"/>
          </a:xfrm>
        </p:spPr>
        <p:txBody>
          <a:bodyPr>
            <a:normAutofit fontScale="92500" lnSpcReduction="20000"/>
          </a:bodyPr>
          <a:lstStyle/>
          <a:p>
            <a:pPr marL="0" indent="0">
              <a:buNone/>
              <a:defRPr/>
            </a:pPr>
            <a:r>
              <a:rPr lang="en-US" altLang="en-US" dirty="0" smtClean="0"/>
              <a:t>Permanent Disability Benefits include</a:t>
            </a:r>
            <a:r>
              <a:rPr lang="en-US" altLang="en-US" dirty="0"/>
              <a:t>:</a:t>
            </a:r>
            <a:endParaRPr lang="en-US" dirty="0"/>
          </a:p>
          <a:p>
            <a:pPr>
              <a:defRPr/>
            </a:pPr>
            <a:endParaRPr lang="en-US" dirty="0"/>
          </a:p>
          <a:p>
            <a:pPr>
              <a:defRPr/>
            </a:pPr>
            <a:r>
              <a:rPr lang="en-US" dirty="0" smtClean="0"/>
              <a:t>Loss of vision</a:t>
            </a:r>
          </a:p>
          <a:p>
            <a:pPr lvl="1">
              <a:defRPr/>
            </a:pPr>
            <a:r>
              <a:rPr lang="en-US" dirty="0" smtClean="0"/>
              <a:t>Found in Rule 13 of the Act</a:t>
            </a:r>
          </a:p>
          <a:p>
            <a:pPr lvl="1">
              <a:defRPr/>
            </a:pPr>
            <a:endParaRPr lang="en-US" dirty="0" smtClean="0"/>
          </a:p>
          <a:p>
            <a:pPr>
              <a:defRPr/>
            </a:pPr>
            <a:r>
              <a:rPr lang="en-US" dirty="0" smtClean="0"/>
              <a:t>Loss of hearing</a:t>
            </a:r>
          </a:p>
          <a:p>
            <a:pPr lvl="1">
              <a:defRPr/>
            </a:pPr>
            <a:r>
              <a:rPr lang="en-US" dirty="0" smtClean="0"/>
              <a:t>Found in Rule 12 of the Act</a:t>
            </a:r>
          </a:p>
          <a:p>
            <a:pPr lvl="1">
              <a:defRPr/>
            </a:pPr>
            <a:endParaRPr lang="en-US" dirty="0" smtClean="0"/>
          </a:p>
          <a:p>
            <a:pPr>
              <a:defRPr/>
            </a:pPr>
            <a:r>
              <a:rPr lang="en-US" dirty="0" smtClean="0"/>
              <a:t>Amputation</a:t>
            </a:r>
          </a:p>
          <a:p>
            <a:pPr lvl="1">
              <a:defRPr/>
            </a:pPr>
            <a:r>
              <a:rPr lang="en-US" dirty="0" smtClean="0"/>
              <a:t>Amputation chart provides percentage of loss of a body part</a:t>
            </a:r>
          </a:p>
          <a:p>
            <a:pPr lvl="1">
              <a:defRPr/>
            </a:pPr>
            <a:endParaRPr lang="en-US" dirty="0" smtClean="0"/>
          </a:p>
          <a:p>
            <a:pPr>
              <a:defRPr/>
            </a:pPr>
            <a:r>
              <a:rPr lang="en-US" dirty="0" smtClean="0"/>
              <a:t>Disfigurement</a:t>
            </a:r>
          </a:p>
          <a:p>
            <a:pPr lvl="1">
              <a:defRPr/>
            </a:pPr>
            <a:r>
              <a:rPr lang="en-US" dirty="0" smtClean="0"/>
              <a:t>Clear, color photographs or in-person viewing </a:t>
            </a:r>
          </a:p>
          <a:p>
            <a:pPr lvl="1">
              <a:defRPr/>
            </a:pPr>
            <a:endParaRPr lang="en-US" dirty="0" smtClean="0"/>
          </a:p>
          <a:p>
            <a:pPr>
              <a:defRPr/>
            </a:pPr>
            <a:r>
              <a:rPr lang="en-US" dirty="0" smtClean="0"/>
              <a:t>Permanent Partial</a:t>
            </a:r>
          </a:p>
          <a:p>
            <a:pPr lvl="1">
              <a:defRPr/>
            </a:pPr>
            <a:r>
              <a:rPr lang="en-US" dirty="0" smtClean="0"/>
              <a:t>Impairment rating provides loss of use of a body part</a:t>
            </a:r>
          </a:p>
          <a:p>
            <a:pPr lvl="1">
              <a:defRPr/>
            </a:pPr>
            <a:endParaRPr lang="en-US" dirty="0" smtClean="0"/>
          </a:p>
          <a:p>
            <a:pPr>
              <a:defRPr/>
            </a:pPr>
            <a:endParaRPr lang="en-US" dirty="0" smtClean="0"/>
          </a:p>
          <a:p>
            <a:pPr marL="0" indent="0">
              <a:buNone/>
            </a:pPr>
            <a:endParaRPr lang="en-US" altLang="en-US" dirty="0" smtClean="0"/>
          </a:p>
        </p:txBody>
      </p:sp>
    </p:spTree>
    <p:extLst>
      <p:ext uri="{BB962C8B-B14F-4D97-AF65-F5344CB8AC3E}">
        <p14:creationId xmlns:p14="http://schemas.microsoft.com/office/powerpoint/2010/main" val="11546722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Penalty Considerations</a:t>
            </a:r>
            <a:endParaRPr lang="en-US" dirty="0"/>
          </a:p>
        </p:txBody>
      </p:sp>
      <p:sp>
        <p:nvSpPr>
          <p:cNvPr id="4" name="Slide Number Placeholder 3"/>
          <p:cNvSpPr>
            <a:spLocks noGrp="1"/>
          </p:cNvSpPr>
          <p:nvPr>
            <p:ph type="sldNum" sz="quarter" idx="4"/>
          </p:nvPr>
        </p:nvSpPr>
        <p:spPr/>
        <p:txBody>
          <a:bodyPr/>
          <a:lstStyle/>
          <a:p>
            <a:fld id="{75E7B1F5-70E4-8949-8B8B-293333D02E48}" type="slidenum">
              <a:rPr lang="en-US" smtClean="0"/>
              <a:pPr/>
              <a:t>70</a:t>
            </a:fld>
            <a:endParaRPr lang="en-US" dirty="0"/>
          </a:p>
        </p:txBody>
      </p:sp>
      <p:sp>
        <p:nvSpPr>
          <p:cNvPr id="7" name="Content Placeholder 2"/>
          <p:cNvSpPr>
            <a:spLocks noGrp="1"/>
          </p:cNvSpPr>
          <p:nvPr>
            <p:ph idx="1"/>
          </p:nvPr>
        </p:nvSpPr>
        <p:spPr>
          <a:xfrm>
            <a:off x="518159" y="1673352"/>
            <a:ext cx="8345621" cy="4525963"/>
          </a:xfrm>
        </p:spPr>
        <p:txBody>
          <a:bodyPr>
            <a:normAutofit/>
          </a:bodyPr>
          <a:lstStyle/>
          <a:p>
            <a:endParaRPr lang="en-US" dirty="0" smtClean="0"/>
          </a:p>
          <a:p>
            <a:r>
              <a:rPr lang="en-US" dirty="0" smtClean="0"/>
              <a:t>Employers subject to the Act must properly insure</a:t>
            </a:r>
            <a:endParaRPr lang="en-US" dirty="0"/>
          </a:p>
          <a:p>
            <a:pPr lvl="1"/>
            <a:r>
              <a:rPr lang="en-US" dirty="0" smtClean="0">
                <a:cs typeface="Arial" pitchFamily="34" charset="0"/>
              </a:rPr>
              <a:t>The civil penalty for failing to insure is</a:t>
            </a:r>
            <a:r>
              <a:rPr lang="en-US" dirty="0"/>
              <a:t> </a:t>
            </a:r>
            <a:r>
              <a:rPr lang="en-US" dirty="0" smtClean="0"/>
              <a:t>up to </a:t>
            </a:r>
            <a:r>
              <a:rPr lang="en-US" b="1" u="sng" dirty="0">
                <a:solidFill>
                  <a:srgbClr val="C00000"/>
                </a:solidFill>
              </a:rPr>
              <a:t>$250 per </a:t>
            </a:r>
            <a:r>
              <a:rPr lang="en-US" b="1" u="sng" dirty="0" smtClean="0">
                <a:solidFill>
                  <a:srgbClr val="C00000"/>
                </a:solidFill>
              </a:rPr>
              <a:t>day</a:t>
            </a:r>
            <a:endParaRPr lang="en-US" dirty="0"/>
          </a:p>
          <a:p>
            <a:pPr lvl="1"/>
            <a:r>
              <a:rPr lang="en-US" dirty="0"/>
              <a:t>Maximum penalty is </a:t>
            </a:r>
            <a:r>
              <a:rPr lang="en-US" b="1" u="sng" dirty="0">
                <a:solidFill>
                  <a:srgbClr val="C00000"/>
                </a:solidFill>
              </a:rPr>
              <a:t>$50,000.00</a:t>
            </a:r>
          </a:p>
          <a:p>
            <a:pPr marL="457200" lvl="1" indent="0">
              <a:buNone/>
            </a:pPr>
            <a:endParaRPr lang="en-US" dirty="0" smtClean="0"/>
          </a:p>
          <a:p>
            <a:r>
              <a:rPr lang="en-US" dirty="0"/>
              <a:t>Other </a:t>
            </a:r>
            <a:r>
              <a:rPr lang="en-US" dirty="0" smtClean="0"/>
              <a:t>penalties</a:t>
            </a:r>
            <a:endParaRPr lang="en-US" dirty="0"/>
          </a:p>
          <a:p>
            <a:pPr lvl="1"/>
            <a:r>
              <a:rPr lang="en-US" dirty="0">
                <a:cs typeface="Arial" pitchFamily="34" charset="0"/>
              </a:rPr>
              <a:t>§ </a:t>
            </a:r>
            <a:r>
              <a:rPr lang="en-US" dirty="0" smtClean="0">
                <a:cs typeface="Arial" pitchFamily="34" charset="0"/>
              </a:rPr>
              <a:t>65.2-806 provides for criminal penalties for employer who knowingly and intentionally fails to comply with the Act</a:t>
            </a:r>
            <a:endParaRPr lang="en-US" dirty="0" smtClean="0"/>
          </a:p>
          <a:p>
            <a:pPr lvl="1"/>
            <a:r>
              <a:rPr lang="en-US" dirty="0">
                <a:cs typeface="Arial" pitchFamily="34" charset="0"/>
              </a:rPr>
              <a:t>§ </a:t>
            </a:r>
            <a:r>
              <a:rPr lang="en-US" dirty="0" smtClean="0">
                <a:cs typeface="Arial" pitchFamily="34" charset="0"/>
              </a:rPr>
              <a:t>65.2-902 </a:t>
            </a:r>
            <a:r>
              <a:rPr lang="en-US" dirty="0">
                <a:cs typeface="Arial" pitchFamily="34" charset="0"/>
              </a:rPr>
              <a:t>provides </a:t>
            </a:r>
            <a:r>
              <a:rPr lang="en-US" dirty="0" smtClean="0">
                <a:cs typeface="Arial" pitchFamily="34" charset="0"/>
              </a:rPr>
              <a:t>for civil </a:t>
            </a:r>
            <a:r>
              <a:rPr lang="en-US" dirty="0">
                <a:cs typeface="Arial" pitchFamily="34" charset="0"/>
              </a:rPr>
              <a:t>penalty for failure to </a:t>
            </a:r>
            <a:r>
              <a:rPr lang="en-US" dirty="0" smtClean="0">
                <a:cs typeface="Arial" pitchFamily="34" charset="0"/>
              </a:rPr>
              <a:t>make any report required of the Commission – fine is not more than </a:t>
            </a:r>
            <a:r>
              <a:rPr lang="en-US" dirty="0">
                <a:cs typeface="Arial" pitchFamily="34" charset="0"/>
              </a:rPr>
              <a:t>$500 </a:t>
            </a:r>
            <a:r>
              <a:rPr lang="en-US" dirty="0" smtClean="0">
                <a:cs typeface="Arial" pitchFamily="34" charset="0"/>
              </a:rPr>
              <a:t>for each failure, but up to $5,000 if willful.</a:t>
            </a:r>
            <a:endParaRPr lang="en-US" dirty="0">
              <a:cs typeface="Arial" pitchFamily="34" charset="0"/>
            </a:endParaRPr>
          </a:p>
          <a:p>
            <a:pPr lvl="1"/>
            <a:endParaRPr lang="en-US" dirty="0" smtClean="0"/>
          </a:p>
          <a:p>
            <a:pPr marL="0" indent="0">
              <a:buNone/>
            </a:pPr>
            <a:endParaRPr lang="en-US" dirty="0" smtClean="0"/>
          </a:p>
        </p:txBody>
      </p:sp>
    </p:spTree>
    <p:extLst>
      <p:ext uri="{BB962C8B-B14F-4D97-AF65-F5344CB8AC3E}">
        <p14:creationId xmlns:p14="http://schemas.microsoft.com/office/powerpoint/2010/main" val="19428973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AAE9E46-AEF7-4985-BF5B-9A4B9EB73CD6}" type="slidenum">
              <a:rPr lang="en-US" smtClean="0"/>
              <a:pPr/>
              <a:t>71</a:t>
            </a:fld>
            <a:endParaRPr lang="en-US" smtClean="0"/>
          </a:p>
        </p:txBody>
      </p:sp>
      <p:pic>
        <p:nvPicPr>
          <p:cNvPr id="389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04999" y="304800"/>
            <a:ext cx="3964859" cy="584775"/>
          </a:xfrm>
          <a:prstGeom prst="rect">
            <a:avLst/>
          </a:prstGeom>
          <a:solidFill>
            <a:schemeClr val="bg1">
              <a:lumMod val="50000"/>
            </a:schemeClr>
          </a:solidFill>
        </p:spPr>
        <p:txBody>
          <a:bodyPr wrap="square">
            <a:spAutoFit/>
          </a:bodyPr>
          <a:lstStyle/>
          <a:p>
            <a:pPr>
              <a:defRPr/>
            </a:pPr>
            <a:r>
              <a:rPr lang="en-US" sz="3200" dirty="0">
                <a:solidFill>
                  <a:schemeClr val="bg1"/>
                </a:solidFill>
                <a:latin typeface="+mj-lt"/>
              </a:rPr>
              <a:t>Any </a:t>
            </a:r>
            <a:r>
              <a:rPr lang="en-US" sz="3200" dirty="0" smtClean="0">
                <a:solidFill>
                  <a:schemeClr val="bg1"/>
                </a:solidFill>
                <a:latin typeface="+mj-lt"/>
              </a:rPr>
              <a:t>Other Questions</a:t>
            </a:r>
            <a:r>
              <a:rPr lang="en-US" sz="3200" dirty="0">
                <a:solidFill>
                  <a:schemeClr val="bg1"/>
                </a:solidFill>
                <a:latin typeface="+mj-lt"/>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77800"/>
            <a:ext cx="9144000" cy="703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3063"/>
              </a:solidFill>
            </a:endParaRPr>
          </a:p>
        </p:txBody>
      </p:sp>
      <p:sp>
        <p:nvSpPr>
          <p:cNvPr id="7" name="TextBox 6"/>
          <p:cNvSpPr txBox="1"/>
          <p:nvPr/>
        </p:nvSpPr>
        <p:spPr>
          <a:xfrm>
            <a:off x="2365871" y="2289492"/>
            <a:ext cx="4886576" cy="4524315"/>
          </a:xfrm>
          <a:prstGeom prst="rect">
            <a:avLst/>
          </a:prstGeom>
          <a:noFill/>
        </p:spPr>
        <p:txBody>
          <a:bodyPr wrap="square" rtlCol="0">
            <a:spAutoFit/>
          </a:bodyPr>
          <a:lstStyle/>
          <a:p>
            <a:pPr algn="ctr"/>
            <a:endParaRPr lang="en-US" sz="2400" b="1" dirty="0" smtClean="0">
              <a:solidFill>
                <a:schemeClr val="tx2"/>
              </a:solidFill>
              <a:latin typeface="+mj-lt"/>
            </a:endParaRPr>
          </a:p>
          <a:p>
            <a:pPr algn="ctr"/>
            <a:r>
              <a:rPr lang="en-US" sz="2400" b="1" dirty="0" smtClean="0">
                <a:solidFill>
                  <a:schemeClr val="tx2"/>
                </a:solidFill>
                <a:latin typeface="+mj-lt"/>
              </a:rPr>
              <a:t>Vivian Lane</a:t>
            </a:r>
          </a:p>
          <a:p>
            <a:pPr algn="ctr"/>
            <a:r>
              <a:rPr lang="en-US" sz="2400" b="1" dirty="0" smtClean="0">
                <a:solidFill>
                  <a:schemeClr val="tx2"/>
                </a:solidFill>
                <a:latin typeface="+mj-lt"/>
              </a:rPr>
              <a:t>Claims Services Manager</a:t>
            </a:r>
          </a:p>
          <a:p>
            <a:pPr algn="ctr"/>
            <a:endParaRPr lang="en-US" sz="2400" b="1" dirty="0" smtClean="0">
              <a:solidFill>
                <a:schemeClr val="tx2"/>
              </a:solidFill>
              <a:latin typeface="+mj-lt"/>
            </a:endParaRPr>
          </a:p>
          <a:p>
            <a:pPr algn="ctr"/>
            <a:r>
              <a:rPr lang="en-US" sz="2400" b="1" dirty="0" smtClean="0">
                <a:solidFill>
                  <a:schemeClr val="tx2"/>
                </a:solidFill>
                <a:latin typeface="+mj-lt"/>
              </a:rPr>
              <a:t>Suzanne Soule</a:t>
            </a:r>
          </a:p>
          <a:p>
            <a:pPr algn="ctr"/>
            <a:r>
              <a:rPr lang="en-US" sz="2400" b="1" dirty="0" smtClean="0">
                <a:solidFill>
                  <a:schemeClr val="tx2"/>
                </a:solidFill>
                <a:latin typeface="+mj-lt"/>
              </a:rPr>
              <a:t>Assistant Insurance Manager</a:t>
            </a:r>
          </a:p>
          <a:p>
            <a:pPr algn="ctr"/>
            <a:endParaRPr lang="en-US" dirty="0" smtClean="0">
              <a:solidFill>
                <a:schemeClr val="tx2"/>
              </a:solidFill>
              <a:latin typeface="+mj-lt"/>
            </a:endParaRPr>
          </a:p>
          <a:p>
            <a:pPr algn="ctr"/>
            <a:r>
              <a:rPr lang="en-US" dirty="0" smtClean="0">
                <a:solidFill>
                  <a:schemeClr val="tx2"/>
                </a:solidFill>
                <a:latin typeface="+mj-lt"/>
              </a:rPr>
              <a:t>Virginia Workers’ Compensation Commission</a:t>
            </a:r>
          </a:p>
          <a:p>
            <a:pPr algn="ctr"/>
            <a:r>
              <a:rPr lang="en-US" dirty="0" smtClean="0">
                <a:solidFill>
                  <a:schemeClr val="tx2"/>
                </a:solidFill>
                <a:latin typeface="+mj-lt"/>
              </a:rPr>
              <a:t>333 East Franklin Street</a:t>
            </a:r>
          </a:p>
          <a:p>
            <a:pPr algn="ctr"/>
            <a:r>
              <a:rPr lang="en-US" dirty="0" smtClean="0">
                <a:solidFill>
                  <a:schemeClr val="tx2"/>
                </a:solidFill>
                <a:latin typeface="+mj-lt"/>
              </a:rPr>
              <a:t>Richmond, Virginia  23219</a:t>
            </a:r>
          </a:p>
          <a:p>
            <a:pPr algn="ctr"/>
            <a:endParaRPr lang="en-US" dirty="0">
              <a:solidFill>
                <a:schemeClr val="tx2"/>
              </a:solidFill>
              <a:latin typeface="+mj-lt"/>
            </a:endParaRPr>
          </a:p>
          <a:p>
            <a:pPr algn="ctr"/>
            <a:r>
              <a:rPr lang="en-US" dirty="0" smtClean="0">
                <a:solidFill>
                  <a:schemeClr val="tx2"/>
                </a:solidFill>
                <a:latin typeface="+mj-lt"/>
              </a:rPr>
              <a:t>Website:  </a:t>
            </a:r>
            <a:r>
              <a:rPr lang="en-US" u="sng" dirty="0" smtClean="0">
                <a:solidFill>
                  <a:schemeClr val="tx2"/>
                </a:solidFill>
                <a:latin typeface="+mj-lt"/>
              </a:rPr>
              <a:t>www.</a:t>
            </a:r>
            <a:r>
              <a:rPr lang="en-US" u="sng" dirty="0" smtClean="0">
                <a:solidFill>
                  <a:schemeClr val="tx2"/>
                </a:solidFill>
              </a:rPr>
              <a:t>workcomp.virginia.gov</a:t>
            </a:r>
            <a:endParaRPr lang="en-US" u="sng" dirty="0">
              <a:solidFill>
                <a:schemeClr val="tx2"/>
              </a:solidFill>
            </a:endParaRPr>
          </a:p>
          <a:p>
            <a:pPr algn="ctr"/>
            <a:endParaRPr lang="en-US" dirty="0" smtClean="0">
              <a:solidFill>
                <a:srgbClr val="404040"/>
              </a:solidFill>
              <a:latin typeface="+mj-lt"/>
            </a:endParaRPr>
          </a:p>
          <a:p>
            <a:pPr algn="ctr"/>
            <a:endParaRPr lang="en-US" dirty="0" smtClean="0">
              <a:solidFill>
                <a:srgbClr val="404040"/>
              </a:solidFill>
              <a:latin typeface="+mj-lt"/>
            </a:endParaRPr>
          </a:p>
        </p:txBody>
      </p:sp>
      <p:sp>
        <p:nvSpPr>
          <p:cNvPr id="2" name="Slide Number Placeholder 1"/>
          <p:cNvSpPr>
            <a:spLocks noGrp="1"/>
          </p:cNvSpPr>
          <p:nvPr>
            <p:ph type="sldNum" sz="quarter" idx="4"/>
          </p:nvPr>
        </p:nvSpPr>
        <p:spPr/>
        <p:txBody>
          <a:bodyPr/>
          <a:lstStyle/>
          <a:p>
            <a:fld id="{75E7B1F5-70E4-8949-8B8B-293333D02E48}" type="slidenum">
              <a:rPr lang="en-US" smtClean="0"/>
              <a:pPr/>
              <a:t>72</a:t>
            </a:fld>
            <a:endParaRPr lang="en-US" dirty="0"/>
          </a:p>
        </p:txBody>
      </p:sp>
      <p:pic>
        <p:nvPicPr>
          <p:cNvPr id="10" name="Picture 6" descr="Title-White.jpg"/>
          <p:cNvPicPr>
            <a:picLocks noChangeAspect="1"/>
          </p:cNvPicPr>
          <p:nvPr/>
        </p:nvPicPr>
        <p:blipFill>
          <a:blip r:embed="rId3"/>
          <a:srcRect/>
          <a:stretch>
            <a:fillRect/>
          </a:stretch>
        </p:blipFill>
        <p:spPr bwMode="auto">
          <a:xfrm>
            <a:off x="1" y="-170688"/>
            <a:ext cx="5374640" cy="2688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p:txBody>
          <a:bodyPr/>
          <a:lstStyle/>
          <a:p>
            <a:pPr eaLnBrk="1" hangingPunct="1"/>
            <a:r>
              <a:rPr lang="en-US" altLang="en-US" dirty="0" smtClean="0"/>
              <a:t>Vision Loss (Rule 13)</a:t>
            </a:r>
          </a:p>
        </p:txBody>
      </p:sp>
      <p:sp>
        <p:nvSpPr>
          <p:cNvPr id="3" name="Content Placeholder 2"/>
          <p:cNvSpPr>
            <a:spLocks noGrp="1"/>
          </p:cNvSpPr>
          <p:nvPr>
            <p:ph sz="half" idx="1"/>
          </p:nvPr>
        </p:nvSpPr>
        <p:spPr>
          <a:xfrm>
            <a:off x="133350" y="1447800"/>
            <a:ext cx="4038600" cy="4525963"/>
          </a:xfrm>
        </p:spPr>
        <p:txBody>
          <a:bodyPr rtlCol="0">
            <a:normAutofit lnSpcReduction="10000"/>
          </a:bodyPr>
          <a:lstStyle/>
          <a:p>
            <a:pPr marL="0" indent="0" eaLnBrk="1" fontAlgn="auto" hangingPunct="1">
              <a:spcBef>
                <a:spcPts val="0"/>
              </a:spcBef>
              <a:spcAft>
                <a:spcPts val="0"/>
              </a:spcAft>
              <a:buFont typeface="Wingdings" pitchFamily="2" charset="2"/>
              <a:buNone/>
              <a:defRPr/>
            </a:pPr>
            <a:r>
              <a:rPr lang="en-US" sz="3200" u="sng" dirty="0"/>
              <a:t>Loss of </a:t>
            </a:r>
            <a:r>
              <a:rPr lang="en-US" sz="3200" u="sng" dirty="0" smtClean="0"/>
              <a:t>Vision</a:t>
            </a:r>
          </a:p>
          <a:p>
            <a:pPr marL="0" indent="0" eaLnBrk="1" fontAlgn="auto" hangingPunct="1">
              <a:spcBef>
                <a:spcPts val="0"/>
              </a:spcBef>
              <a:spcAft>
                <a:spcPts val="0"/>
              </a:spcAft>
              <a:buFont typeface="Wingdings" pitchFamily="2" charset="2"/>
              <a:buNone/>
              <a:defRPr/>
            </a:pPr>
            <a:endParaRPr lang="en-US" sz="3200" u="sng" dirty="0"/>
          </a:p>
          <a:p>
            <a:pPr marL="0" indent="0">
              <a:buNone/>
              <a:defRPr/>
            </a:pPr>
            <a:r>
              <a:rPr lang="en-US" sz="2400" b="0" dirty="0">
                <a:solidFill>
                  <a:srgbClr val="404040"/>
                </a:solidFill>
              </a:rPr>
              <a:t>The percentage of visual acuity is based on the Snellen’s Chart (Rule 13</a:t>
            </a:r>
            <a:r>
              <a:rPr lang="en-US" sz="2400" b="0" dirty="0" smtClean="0">
                <a:solidFill>
                  <a:srgbClr val="404040"/>
                </a:solidFill>
              </a:rPr>
              <a:t>)</a:t>
            </a:r>
          </a:p>
          <a:p>
            <a:pPr marL="0" indent="0">
              <a:buNone/>
              <a:defRPr/>
            </a:pPr>
            <a:endParaRPr lang="en-US" sz="2400" b="0" dirty="0">
              <a:solidFill>
                <a:srgbClr val="404040"/>
              </a:solidFill>
            </a:endParaRPr>
          </a:p>
          <a:p>
            <a:pPr marL="0" indent="0">
              <a:buNone/>
              <a:defRPr/>
            </a:pPr>
            <a:r>
              <a:rPr lang="en-US" sz="2400" b="0" dirty="0">
                <a:solidFill>
                  <a:srgbClr val="404040"/>
                </a:solidFill>
              </a:rPr>
              <a:t>If the injured worker had pre-existing loss of vision, it is subtracted from the post injury reading prior to determination of the percentage of loss.</a:t>
            </a:r>
          </a:p>
        </p:txBody>
      </p:sp>
      <p:sp>
        <p:nvSpPr>
          <p:cNvPr id="21509" name="Slide Number Placeholder 4"/>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F8718F39-037F-4177-8497-64011383FF88}" type="slidenum">
              <a:rPr lang="en-US" smtClean="0"/>
              <a:pPr fontAlgn="base">
                <a:spcBef>
                  <a:spcPct val="0"/>
                </a:spcBef>
                <a:spcAft>
                  <a:spcPct val="0"/>
                </a:spcAft>
                <a:defRPr/>
              </a:pPr>
              <a:t>8</a:t>
            </a:fld>
            <a:endParaRPr lang="en-US"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538" y="1338130"/>
            <a:ext cx="4403262" cy="492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99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eaLnBrk="1" hangingPunct="1"/>
            <a:r>
              <a:rPr lang="en-US" altLang="en-US" dirty="0" smtClean="0"/>
              <a:t>Hearing </a:t>
            </a:r>
            <a:r>
              <a:rPr lang="en-US" altLang="en-US" dirty="0"/>
              <a:t>Loss Table (Rule 12)</a:t>
            </a:r>
          </a:p>
        </p:txBody>
      </p:sp>
      <p:sp>
        <p:nvSpPr>
          <p:cNvPr id="23556" name="Slide Number Placeholder 3"/>
          <p:cNvSpPr>
            <a:spLocks noGrp="1"/>
          </p:cNvSpPr>
          <p:nvPr>
            <p:ph type="sldNum" sz="quarter" idx="4294967295"/>
          </p:nvPr>
        </p:nvSpPr>
        <p:spPr bwMode="auto">
          <a:xfrm>
            <a:off x="6553200" y="6356350"/>
            <a:ext cx="21336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66DF7871-CCA4-4220-8371-17FB0D70A5D2}" type="slidenum">
              <a:rPr lang="en-US" smtClean="0"/>
              <a:pPr fontAlgn="base">
                <a:spcBef>
                  <a:spcPct val="0"/>
                </a:spcBef>
                <a:spcAft>
                  <a:spcPct val="0"/>
                </a:spcAft>
                <a:defRPr/>
              </a:pPr>
              <a:t>9</a:t>
            </a:fld>
            <a:endParaRPr lang="en-US" smtClean="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5732" y="1338129"/>
            <a:ext cx="5972536" cy="538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132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9BDB710CFC54FAA3C467C50ED352F" ma:contentTypeVersion="2" ma:contentTypeDescription="Create a new document." ma:contentTypeScope="" ma:versionID="f6c1fd6488dba0373d781480faade2ef">
  <xsd:schema xmlns:xsd="http://www.w3.org/2001/XMLSchema" xmlns:p="http://schemas.microsoft.com/office/2006/metadata/properties" targetNamespace="http://schemas.microsoft.com/office/2006/metadata/properties" ma:root="true" ma:fieldsID="9373a7e755597b1928b7eb42053004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1D5D6F-4A96-4ED6-B7B0-E4C3A555D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E22BDE2-07D6-4378-8D8F-B30CD3C7F754}">
  <ds:schemaRefs>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A1AC183-C942-4D5D-B26C-9442458987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10263</TotalTime>
  <Words>3399</Words>
  <Application>Microsoft Office PowerPoint</Application>
  <PresentationFormat>On-screen Show (4:3)</PresentationFormat>
  <Paragraphs>688</Paragraphs>
  <Slides>72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72</vt:i4>
      </vt:variant>
    </vt:vector>
  </HeadingPairs>
  <TitlesOfParts>
    <vt:vector size="81" baseType="lpstr">
      <vt:lpstr>Arial</vt:lpstr>
      <vt:lpstr>Calibri</vt:lpstr>
      <vt:lpstr>Courier New</vt:lpstr>
      <vt:lpstr>Tahoma</vt:lpstr>
      <vt:lpstr>Times New Roman</vt:lpstr>
      <vt:lpstr>Verdana</vt:lpstr>
      <vt:lpstr>Wingdings</vt:lpstr>
      <vt:lpstr>Office Theme</vt:lpstr>
      <vt:lpstr>Custom Design</vt:lpstr>
      <vt:lpstr>PowerPoint Presentation</vt:lpstr>
      <vt:lpstr>Agenda </vt:lpstr>
      <vt:lpstr>Workers’ Compensation – Fundamentals</vt:lpstr>
      <vt:lpstr>Workers’ Compensation – Fundamentals</vt:lpstr>
      <vt:lpstr>Workers’ Compensation – Fundamentals</vt:lpstr>
      <vt:lpstr>Workers’ Compensation – Fundamentals</vt:lpstr>
      <vt:lpstr>Workers’ Compensation – Fundamentals</vt:lpstr>
      <vt:lpstr>Vision Loss (Rule 13)</vt:lpstr>
      <vt:lpstr>Hearing Loss Table (Rule 12)</vt:lpstr>
      <vt:lpstr>PowerPoint Presentation</vt:lpstr>
      <vt:lpstr>PowerPoint Presentation</vt:lpstr>
      <vt:lpstr>Permanent Partial Disability §65.2-503 </vt:lpstr>
      <vt:lpstr>Workers’ Compensation – Fundamentals</vt:lpstr>
      <vt:lpstr>Workers’ Compensation – Fundamentals</vt:lpstr>
      <vt:lpstr>PowerPoint Presentation</vt:lpstr>
      <vt:lpstr>Covered Injuries </vt:lpstr>
      <vt:lpstr>Claim Handling </vt:lpstr>
      <vt:lpstr>Claims Adjuster Claim Denials </vt:lpstr>
      <vt:lpstr>Violation of a Safety Rule</vt:lpstr>
      <vt:lpstr>In the Event of an Injury…</vt:lpstr>
      <vt:lpstr>Cost Savers</vt:lpstr>
      <vt:lpstr>Claim Prevention</vt:lpstr>
      <vt:lpstr>Workplace Safety</vt:lpstr>
      <vt:lpstr>Return to Work</vt:lpstr>
      <vt:lpstr>Return to Work</vt:lpstr>
      <vt:lpstr>And…</vt:lpstr>
      <vt:lpstr>PowerPoint Presentation</vt:lpstr>
      <vt:lpstr>Coverage Requirements</vt:lpstr>
      <vt:lpstr>Regularly In Service</vt:lpstr>
      <vt:lpstr>Regularly in Service  cont.</vt:lpstr>
      <vt:lpstr>Employee</vt:lpstr>
      <vt:lpstr>Employee - Executive Officers</vt:lpstr>
      <vt:lpstr>Exception:  Single Shareholder/Member</vt:lpstr>
      <vt:lpstr>Limited Liability Company – Multiple Members</vt:lpstr>
      <vt:lpstr>Sole Proprietors and Partner Owners</vt:lpstr>
      <vt:lpstr>Coverage Exceptions</vt:lpstr>
      <vt:lpstr>Coverage Exceptions continued</vt:lpstr>
      <vt:lpstr>Coverage Exceptions continued</vt:lpstr>
      <vt:lpstr>Summary</vt:lpstr>
      <vt:lpstr>Statutory Employer Law</vt:lpstr>
      <vt:lpstr>Employer continued</vt:lpstr>
      <vt:lpstr>Employer continued</vt:lpstr>
      <vt:lpstr>Employer continued</vt:lpstr>
      <vt:lpstr>PowerPoint Presentation</vt:lpstr>
      <vt:lpstr>Section 65.2-300</vt:lpstr>
      <vt:lpstr>Executive Officer Definition cont. </vt:lpstr>
      <vt:lpstr>Executive Officer - Other</vt:lpstr>
      <vt:lpstr>Executive Officer - Manager</vt:lpstr>
      <vt:lpstr>SCC –Clerk’s Information System</vt:lpstr>
      <vt:lpstr>Effective Date of Rejection</vt:lpstr>
      <vt:lpstr>Notification of Approval</vt:lpstr>
      <vt:lpstr>PowerPoint Presentation</vt:lpstr>
      <vt:lpstr>Independent Contractor </vt:lpstr>
      <vt:lpstr>Independent Contractor cont.</vt:lpstr>
      <vt:lpstr>Independent Contractor cont.</vt:lpstr>
      <vt:lpstr>Independent Contractor cont.</vt:lpstr>
      <vt:lpstr>Employee Misclassification </vt:lpstr>
      <vt:lpstr>PowerPoint Presentation</vt:lpstr>
      <vt:lpstr>Across State Lines</vt:lpstr>
      <vt:lpstr>Foreign Injuries Statute § 65.2-508</vt:lpstr>
      <vt:lpstr>PowerPoint Presentation</vt:lpstr>
      <vt:lpstr>Regulation of WC Insurance</vt:lpstr>
      <vt:lpstr>Regulation of WC Insurance (continued)</vt:lpstr>
      <vt:lpstr>PowerPoint Presentation</vt:lpstr>
      <vt:lpstr>PowerPoint Presentation</vt:lpstr>
      <vt:lpstr>Insurance Premium  Calculations</vt:lpstr>
      <vt:lpstr> Policy Details</vt:lpstr>
      <vt:lpstr>Drug-Free Workplace</vt:lpstr>
      <vt:lpstr>PowerPoint Presentation</vt:lpstr>
      <vt:lpstr>Penalty Considerations</vt:lpstr>
      <vt:lpstr>PowerPoint Presentation</vt:lpstr>
      <vt:lpstr>PowerPoint Presentation</vt:lpstr>
    </vt:vector>
  </TitlesOfParts>
  <Company>CapTechVentures,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K. Collins</dc:creator>
  <cp:lastModifiedBy>Thomas G. Garner</cp:lastModifiedBy>
  <cp:revision>473</cp:revision>
  <cp:lastPrinted>2015-12-04T13:56:26Z</cp:lastPrinted>
  <dcterms:created xsi:type="dcterms:W3CDTF">2010-02-03T20:21:18Z</dcterms:created>
  <dcterms:modified xsi:type="dcterms:W3CDTF">2018-11-07T23:02:43Z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0x0101003B79BDB710CFC54FAA3C467C50ED352F</vt:lpwstr>
  </property>
</Properties>
</file>